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embeddedFontLst>
    <p:embeddedFont>
      <p:font typeface="Marcellus"/>
      <p:regular r:id="rId18"/>
    </p:embeddedFont>
    <p:embeddedFont>
      <p:font typeface="Montserrat"/>
      <p:regular r:id="rId19"/>
    </p:embeddedFont>
    <p:embeddedFont>
      <p:font typeface="Montserrat Bold"/>
      <p:regular r:id="rId2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openxmlformats.org/officeDocument/2006/relationships/font" Target="fonts/font1.fntdata"/><Relationship Id="rId19" Type="http://schemas.openxmlformats.org/officeDocument/2006/relationships/font" Target="fonts/font2.fntdata"/><Relationship Id="rId20" Type="http://schemas.openxmlformats.org/officeDocument/2006/relationships/font" Target="fonts/font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EC8AB"/>
          </a:solidFill>
          <a:ln/>
        </p:spPr>
      </p:sp>
      <p:sp>
        <p:nvSpPr>
          <p:cNvPr id="3" name="Shape 1"/>
          <p:cNvSpPr/>
          <p:nvPr/>
        </p:nvSpPr>
        <p:spPr>
          <a:xfrm>
            <a:off x="0" y="0"/>
            <a:ext cx="9144000" cy="5143500"/>
          </a:xfrm>
          <a:prstGeom prst="rect">
            <a:avLst/>
          </a:prstGeom>
          <a:solidFill>
            <a:srgbClr val="FFFFF4">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 TargetMode="External"/><Relationship Id="rId5" Type="http://schemas.openxmlformats.org/officeDocument/2006/relationships/hyperlink" Target="#"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image" Target="../media/image-1-3.png"/><Relationship Id="rId6" Type="http://schemas.openxmlformats.org/officeDocument/2006/relationships/slideLayout" Target="../slideLayouts/slideLayout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2.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 TargetMode="External"/><Relationship Id="rId4" Type="http://schemas.openxmlformats.org/officeDocument/2006/relationships/hyperlink" Target="#" TargetMode="External"/><Relationship Id="rId1" Type="http://schemas.openxmlformats.org/officeDocument/2006/relationships/image" Target="../media/image-11-1.png"/><Relationship Id="rId3" Type="http://schemas.openxmlformats.org/officeDocument/2006/relationships/image" Target="../media/image-11-2.png"/><Relationship Id="rId5" Type="http://schemas.openxmlformats.org/officeDocument/2006/relationships/slideLayout" Target="../slideLayouts/slideLayout2.xml"/><Relationship Id="rId6"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43550" y="0"/>
            <a:ext cx="3600450" cy="5143500"/>
          </a:xfrm>
          <a:prstGeom prst="rect">
            <a:avLst/>
          </a:prstGeom>
        </p:spPr>
      </p:pic>
      <p:sp>
        <p:nvSpPr>
          <p:cNvPr id="3" name="Text 0"/>
          <p:cNvSpPr/>
          <p:nvPr/>
        </p:nvSpPr>
        <p:spPr>
          <a:xfrm>
            <a:off x="496119" y="1532930"/>
            <a:ext cx="4722763" cy="927199"/>
          </a:xfrm>
          <a:prstGeom prst="rect">
            <a:avLst/>
          </a:prstGeom>
          <a:noFill/>
          <a:ln/>
        </p:spPr>
        <p:txBody>
          <a:bodyPr wrap="square" lIns="0" tIns="0" rIns="0" bIns="0" rtlCol="0" anchor="t">
            <a:normAutofit/>
          </a:bodyPr>
          <a:lstStyle/>
          <a:p>
            <a:pPr algn="l" indent="0" marL="0">
              <a:lnSpc>
                <a:spcPct val="108000"/>
              </a:lnSpc>
              <a:buNone/>
            </a:pPr>
            <a:r>
              <a:rPr lang="en-US" sz="2800" dirty="0">
                <a:solidFill>
                  <a:srgbClr val="532418"/>
                </a:solidFill>
                <a:latin typeface="Marcellus" pitchFamily="34" charset="0"/>
                <a:ea typeface="Marcellus" pitchFamily="34" charset="-122"/>
                <a:cs typeface="Marcellus" pitchFamily="34" charset="-120"/>
              </a:rPr>
              <a:t>Marziani Labs</a:t>
            </a:r>
            <a:pPr algn="l" indent="0" marL="0">
              <a:lnSpc>
                <a:spcPct val="108000"/>
              </a:lnSpc>
              <a:buNone/>
            </a:pPr>
            <a:r>
              <a:rPr lang="en-US" sz="2800" dirty="0">
                <a:solidFill>
                  <a:srgbClr val="000000"/>
                </a:solidFill>
                <a:latin typeface="Marcellus" pitchFamily="34" charset="0"/>
                <a:ea typeface="Marcellus" pitchFamily="34" charset="-122"/>
                <a:cs typeface="Marcellus" pitchFamily="34" charset="-120"/>
              </a:rPr>
              <a:t>™</a:t>
            </a:r>
            <a:pPr algn="l" indent="0" marL="0">
              <a:lnSpc>
                <a:spcPct val="108000"/>
              </a:lnSpc>
              <a:buNone/>
            </a:pPr>
            <a:r>
              <a:rPr lang="en-US" sz="2800" dirty="0">
                <a:solidFill>
                  <a:srgbClr val="532418"/>
                </a:solidFill>
                <a:latin typeface="Marcellus" pitchFamily="34" charset="0"/>
                <a:ea typeface="Marcellus" pitchFamily="34" charset="-122"/>
                <a:cs typeface="Marcellus" pitchFamily="34" charset="-120"/>
              </a:rPr>
              <a:t> Planar Dynamic Matryxx</a:t>
            </a:r>
            <a:pPr algn="l" indent="0" marL="0">
              <a:lnSpc>
                <a:spcPct val="108000"/>
              </a:lnSpc>
              <a:buNone/>
            </a:pPr>
            <a:r>
              <a:rPr lang="en-US" sz="2800" dirty="0">
                <a:solidFill>
                  <a:srgbClr val="000000"/>
                </a:solidFill>
                <a:latin typeface="Marcellus" pitchFamily="34" charset="0"/>
                <a:ea typeface="Marcellus" pitchFamily="34" charset="-122"/>
                <a:cs typeface="Marcellus" pitchFamily="34" charset="-120"/>
              </a:rPr>
              <a:t>™</a:t>
            </a:r>
            <a:pPr algn="l" indent="0" marL="0">
              <a:lnSpc>
                <a:spcPct val="108000"/>
              </a:lnSpc>
              <a:buNone/>
            </a:pPr>
            <a:r>
              <a:rPr lang="en-US" sz="2800" dirty="0">
                <a:solidFill>
                  <a:srgbClr val="532418"/>
                </a:solidFill>
                <a:latin typeface="Marcellus" pitchFamily="34" charset="0"/>
                <a:ea typeface="Marcellus" pitchFamily="34" charset="-122"/>
                <a:cs typeface="Marcellus" pitchFamily="34" charset="-120"/>
              </a:rPr>
              <a:t> Arrays</a:t>
            </a:r>
            <a:endParaRPr lang="en-US" sz="2800" dirty="0"/>
          </a:p>
        </p:txBody>
      </p:sp>
      <p:sp>
        <p:nvSpPr>
          <p:cNvPr id="4" name="Text 1"/>
          <p:cNvSpPr/>
          <p:nvPr/>
        </p:nvSpPr>
        <p:spPr>
          <a:xfrm>
            <a:off x="496119" y="2646164"/>
            <a:ext cx="4722763" cy="483766"/>
          </a:xfrm>
          <a:prstGeom prst="rect">
            <a:avLst/>
          </a:prstGeom>
          <a:noFill/>
          <a:ln/>
        </p:spPr>
        <p:txBody>
          <a:bodyPr wrap="square" lIns="0" tIns="0" rIns="0" bIns="0" rtlCol="0" anchor="t">
            <a:normAutofit/>
          </a:bodyPr>
          <a:lstStyle/>
          <a:p>
            <a:pPr algn="l" indent="0" marL="0">
              <a:lnSpc>
                <a:spcPct val="108000"/>
              </a:lnSpc>
              <a:buNone/>
            </a:pPr>
            <a:r>
              <a:rPr lang="en-US" sz="950" dirty="0">
                <a:solidFill>
                  <a:srgbClr val="67534F"/>
                </a:solidFill>
                <a:latin typeface="Montserrat" pitchFamily="34" charset="0"/>
                <a:ea typeface="Montserrat" pitchFamily="34" charset="-122"/>
                <a:cs typeface="Montserrat" pitchFamily="34" charset="-120"/>
              </a:rPr>
              <a:t>The future of commercial audio is here — ultra-efficient, architecturally elegant, and engineered to redefine what large-scale sound looks and sounds like.</a:t>
            </a:r>
            <a:endParaRPr lang="en-US" sz="950" dirty="0"/>
          </a:p>
        </p:txBody>
      </p:sp>
      <p:pic>
        <p:nvPicPr>
          <p:cNvPr id="5" name="Image 1" descr="preencoded.png">
            <a:hlinkClick r:id="rId3" tooltip=""/>
          </p:cNvPr>
          <p:cNvPicPr>
            <a:picLocks noChangeAspect="1"/>
          </p:cNvPicPr>
          <p:nvPr/>
        </p:nvPicPr>
        <p:blipFill>
          <a:blip r:embed="rId2"/>
          <a:stretch>
            <a:fillRect/>
          </a:stretch>
        </p:blipFill>
        <p:spPr>
          <a:xfrm>
            <a:off x="496119" y="3269456"/>
            <a:ext cx="1312515" cy="341114"/>
          </a:xfrm>
          <a:prstGeom prst="rect">
            <a:avLst/>
          </a:prstGeom>
        </p:spPr>
      </p:pic>
      <p:pic>
        <p:nvPicPr>
          <p:cNvPr id="6" name="Image 2" descr="preencoded.png">
            <a:hlinkClick r:id="rId5" tooltip=""/>
          </p:cNvPr>
          <p:cNvPicPr>
            <a:picLocks noChangeAspect="1"/>
          </p:cNvPicPr>
          <p:nvPr/>
        </p:nvPicPr>
        <p:blipFill>
          <a:blip r:embed="rId4"/>
          <a:stretch>
            <a:fillRect/>
          </a:stretch>
        </p:blipFill>
        <p:spPr>
          <a:xfrm>
            <a:off x="1870621" y="3269456"/>
            <a:ext cx="1490439" cy="34111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349" y="345058"/>
            <a:ext cx="7177683" cy="427360"/>
          </a:xfrm>
          <a:prstGeom prst="rect">
            <a:avLst/>
          </a:prstGeom>
          <a:noFill/>
          <a:ln/>
        </p:spPr>
        <p:txBody>
          <a:bodyPr wrap="none" lIns="0" tIns="0" rIns="0" bIns="0" rtlCol="0" anchor="t"/>
          <a:lstStyle/>
          <a:p>
            <a:pPr algn="l" indent="0" marL="0">
              <a:lnSpc>
                <a:spcPct val="108000"/>
              </a:lnSpc>
              <a:buNone/>
            </a:pPr>
            <a:r>
              <a:rPr lang="en-US" sz="2550" dirty="0">
                <a:solidFill>
                  <a:srgbClr val="532418"/>
                </a:solidFill>
                <a:latin typeface="Marcellus" pitchFamily="34" charset="0"/>
                <a:ea typeface="Marcellus" pitchFamily="34" charset="-122"/>
                <a:cs typeface="Marcellus" pitchFamily="34" charset="-120"/>
              </a:rPr>
              <a:t>The Future of Commercial Audio Has Arrived</a:t>
            </a:r>
            <a:endParaRPr lang="en-US" sz="2550" dirty="0"/>
          </a:p>
        </p:txBody>
      </p:sp>
      <p:sp>
        <p:nvSpPr>
          <p:cNvPr id="3" name="Text 1"/>
          <p:cNvSpPr/>
          <p:nvPr/>
        </p:nvSpPr>
        <p:spPr>
          <a:xfrm>
            <a:off x="457349" y="983233"/>
            <a:ext cx="8229302" cy="2094458"/>
          </a:xfrm>
          <a:prstGeom prst="rect">
            <a:avLst/>
          </a:prstGeom>
          <a:noFill/>
          <a:ln/>
        </p:spPr>
        <p:txBody>
          <a:bodyPr wrap="square" lIns="0" tIns="0" rIns="0" bIns="0" rtlCol="0" anchor="t">
            <a:normAutofit/>
          </a:bodyPr>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Marziani Labs</a:t>
            </a:r>
            <a:pPr algn="l" indent="0" marL="0">
              <a:lnSpc>
                <a:spcPct val="104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 has fundamentally redefined what's possible in commercial sound reinforcement. The Planar Dynamic Matryxx</a:t>
            </a:r>
            <a:pPr algn="l" indent="0" marL="0">
              <a:lnSpc>
                <a:spcPct val="104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4000"/>
              </a:lnSpc>
              <a:spcAft>
                <a:spcPts val="900"/>
              </a:spcAft>
              <a:buNone/>
            </a:pPr>
            <a:r>
              <a:rPr lang="en-US" sz="900" dirty="0">
                <a:solidFill>
                  <a:srgbClr val="67534F"/>
                </a:solidFill>
                <a:latin typeface="Montserrat" pitchFamily="34" charset="0"/>
                <a:ea typeface="Montserrat" pitchFamily="34" charset="-122"/>
                <a:cs typeface="Montserrat" pitchFamily="34" charset="-120"/>
              </a:rPr>
              <a:t> array isn't an incremental improvement — it's a complete architectural rethinking of how sound is generated, projected, and experienced in large-scale environments. Where conventional loudspeaker technology relies on brute-force amplification, heavy cone drivers, and complex power distribution, Marziani delivers concert-grade performance from a single standard wall outlet.</a:t>
            </a:r>
            <a:endParaRPr lang="en-US" sz="900" dirty="0"/>
          </a:p>
          <a:p>
            <a:pPr algn="l" indent="0" marL="0">
              <a:lnSpc>
                <a:spcPct val="104000"/>
              </a:lnSpc>
              <a:spcAft>
                <a:spcPts val="900"/>
              </a:spcAft>
              <a:buNone/>
            </a:pPr>
            <a:r>
              <a:rPr lang="en-US" sz="900" dirty="0">
                <a:solidFill>
                  <a:srgbClr val="67534F"/>
                </a:solidFill>
                <a:latin typeface="Montserrat" pitchFamily="34" charset="0"/>
                <a:ea typeface="Montserrat" pitchFamily="34" charset="-122"/>
                <a:cs typeface="Montserrat" pitchFamily="34" charset="-120"/>
              </a:rPr>
              <a:t>Traditional commercial audio has long been burdened by the physics of point-source speakers: diminishing SPL with distance, phase cancellation between overlapping cabinets, hot spots and dead zones that no amount of DSP can fully correct, and an ever-growing web of high-amperage cabling, racks of amplifiers, and diesel generators for touring applications. The result is a system that fights itself at every step — expensive to install, expensive to operate, and acoustically compromised by its own complexity.</a:t>
            </a:r>
            <a:endParaRPr lang="en-US" sz="900" dirty="0"/>
          </a:p>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Matryxx</a:t>
            </a:r>
            <a:pPr algn="l" indent="0" marL="0">
              <a:lnSpc>
                <a:spcPct val="104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 arrays operate on entirely different physics. By leveraging ultra-low mass (2–4 µm) Planar Dynamic drivers configured as a true plane acoustic source, Marziani produces a coherent cylindrical wave that maintains volume, clarity, and phase integrity over distances exceeding 1,000 feet. This isn't marketing language — it's a measurable acoustic phenomenon that changes the economics and performance expectations of every installation, from stadium concerts and touring rigs to permanent architectural installs in arenas, houses of worship, convention centers, and outdoor festivals.</a:t>
            </a:r>
            <a:endParaRPr lang="en-US" sz="900" dirty="0"/>
          </a:p>
        </p:txBody>
      </p:sp>
      <p:sp>
        <p:nvSpPr>
          <p:cNvPr id="4" name="Shape 2"/>
          <p:cNvSpPr/>
          <p:nvPr/>
        </p:nvSpPr>
        <p:spPr>
          <a:xfrm>
            <a:off x="457349" y="3196233"/>
            <a:ext cx="4061966" cy="676945"/>
          </a:xfrm>
          <a:prstGeom prst="roundRect">
            <a:avLst>
              <a:gd name="adj" fmla="val 7095"/>
            </a:avLst>
          </a:prstGeom>
          <a:solidFill>
            <a:srgbClr val="FFFFF4"/>
          </a:solidFill>
          <a:ln w="14288">
            <a:solidFill>
              <a:srgbClr val="FFE0CC"/>
            </a:solidFill>
            <a:prstDash val="solid"/>
          </a:ln>
        </p:spPr>
      </p:sp>
      <p:sp>
        <p:nvSpPr>
          <p:cNvPr id="5" name="Text 3"/>
          <p:cNvSpPr/>
          <p:nvPr/>
        </p:nvSpPr>
        <p:spPr>
          <a:xfrm>
            <a:off x="585936" y="3324820"/>
            <a:ext cx="1643807" cy="213643"/>
          </a:xfrm>
          <a:prstGeom prst="rect">
            <a:avLst/>
          </a:prstGeom>
          <a:noFill/>
          <a:ln/>
        </p:spPr>
        <p:txBody>
          <a:bodyPr wrap="none" lIns="0" tIns="0" rIns="0" bIns="0" rtlCol="0" anchor="t"/>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102 dB Sensitivity</a:t>
            </a:r>
            <a:endParaRPr lang="en-US" sz="1250" dirty="0"/>
          </a:p>
        </p:txBody>
      </p:sp>
      <p:sp>
        <p:nvSpPr>
          <p:cNvPr id="6" name="Text 4"/>
          <p:cNvSpPr/>
          <p:nvPr/>
        </p:nvSpPr>
        <p:spPr>
          <a:xfrm>
            <a:off x="585936" y="3601715"/>
            <a:ext cx="3804791" cy="142875"/>
          </a:xfrm>
          <a:prstGeom prst="rect">
            <a:avLst/>
          </a:prstGeom>
          <a:noFill/>
          <a:ln/>
        </p:spPr>
        <p:txBody>
          <a:bodyPr wrap="none" lIns="0" tIns="0" rIns="0" bIns="0" rtlCol="0" anchor="t"/>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Full concert output from less than a single watt of acoustic power.</a:t>
            </a:r>
            <a:endParaRPr lang="en-US" sz="900" dirty="0"/>
          </a:p>
        </p:txBody>
      </p:sp>
      <p:sp>
        <p:nvSpPr>
          <p:cNvPr id="7" name="Shape 5"/>
          <p:cNvSpPr/>
          <p:nvPr/>
        </p:nvSpPr>
        <p:spPr>
          <a:xfrm>
            <a:off x="4624685" y="3196233"/>
            <a:ext cx="4061966" cy="676945"/>
          </a:xfrm>
          <a:prstGeom prst="roundRect">
            <a:avLst>
              <a:gd name="adj" fmla="val 7095"/>
            </a:avLst>
          </a:prstGeom>
          <a:solidFill>
            <a:srgbClr val="FFFFF4"/>
          </a:solidFill>
          <a:ln w="14288">
            <a:solidFill>
              <a:srgbClr val="FFE0CC"/>
            </a:solidFill>
            <a:prstDash val="solid"/>
          </a:ln>
        </p:spPr>
      </p:sp>
      <p:sp>
        <p:nvSpPr>
          <p:cNvPr id="8" name="Text 6"/>
          <p:cNvSpPr/>
          <p:nvPr/>
        </p:nvSpPr>
        <p:spPr>
          <a:xfrm>
            <a:off x="4753273" y="3324820"/>
            <a:ext cx="1643807" cy="213643"/>
          </a:xfrm>
          <a:prstGeom prst="rect">
            <a:avLst/>
          </a:prstGeom>
          <a:noFill/>
          <a:ln/>
        </p:spPr>
        <p:txBody>
          <a:bodyPr wrap="none" lIns="0" tIns="0" rIns="0" bIns="0" rtlCol="0" anchor="t"/>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1,000+ Ft Throw</a:t>
            </a:r>
            <a:endParaRPr lang="en-US" sz="1250" dirty="0"/>
          </a:p>
        </p:txBody>
      </p:sp>
      <p:sp>
        <p:nvSpPr>
          <p:cNvPr id="9" name="Text 7"/>
          <p:cNvSpPr/>
          <p:nvPr/>
        </p:nvSpPr>
        <p:spPr>
          <a:xfrm>
            <a:off x="4753273" y="3601715"/>
            <a:ext cx="3804791" cy="142875"/>
          </a:xfrm>
          <a:prstGeom prst="rect">
            <a:avLst/>
          </a:prstGeom>
          <a:noFill/>
          <a:ln/>
        </p:spPr>
        <p:txBody>
          <a:bodyPr wrap="none" lIns="0" tIns="0" rIns="0" bIns="0" rtlCol="0" anchor="t"/>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Coherent plane-source projection with virtually no decibel loss.</a:t>
            </a:r>
            <a:endParaRPr lang="en-US" sz="900" dirty="0"/>
          </a:p>
        </p:txBody>
      </p:sp>
      <p:sp>
        <p:nvSpPr>
          <p:cNvPr id="10" name="Shape 8"/>
          <p:cNvSpPr/>
          <p:nvPr/>
        </p:nvSpPr>
        <p:spPr>
          <a:xfrm>
            <a:off x="457349" y="3978548"/>
            <a:ext cx="4061966" cy="819820"/>
          </a:xfrm>
          <a:prstGeom prst="roundRect">
            <a:avLst>
              <a:gd name="adj" fmla="val 5859"/>
            </a:avLst>
          </a:prstGeom>
          <a:solidFill>
            <a:srgbClr val="FFFFF4"/>
          </a:solidFill>
          <a:ln w="14288">
            <a:solidFill>
              <a:srgbClr val="FFE0CC"/>
            </a:solidFill>
            <a:prstDash val="solid"/>
          </a:ln>
        </p:spPr>
      </p:sp>
      <p:sp>
        <p:nvSpPr>
          <p:cNvPr id="11" name="Text 9"/>
          <p:cNvSpPr/>
          <p:nvPr/>
        </p:nvSpPr>
        <p:spPr>
          <a:xfrm>
            <a:off x="585936" y="4107135"/>
            <a:ext cx="1643807" cy="213643"/>
          </a:xfrm>
          <a:prstGeom prst="rect">
            <a:avLst/>
          </a:prstGeom>
          <a:noFill/>
          <a:ln/>
        </p:spPr>
        <p:txBody>
          <a:bodyPr wrap="none" lIns="0" tIns="0" rIns="0" bIns="0" rtlCol="0" anchor="t"/>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110V Operation</a:t>
            </a:r>
            <a:endParaRPr lang="en-US" sz="1250" dirty="0"/>
          </a:p>
        </p:txBody>
      </p:sp>
      <p:sp>
        <p:nvSpPr>
          <p:cNvPr id="12" name="Text 10"/>
          <p:cNvSpPr/>
          <p:nvPr/>
        </p:nvSpPr>
        <p:spPr>
          <a:xfrm>
            <a:off x="585936" y="4384030"/>
            <a:ext cx="3804791" cy="285750"/>
          </a:xfrm>
          <a:prstGeom prst="rect">
            <a:avLst/>
          </a:prstGeom>
          <a:noFill/>
          <a:ln/>
        </p:spPr>
        <p:txBody>
          <a:bodyPr wrap="square" lIns="0" tIns="0" rIns="0" bIns="0" rtlCol="0" anchor="t">
            <a:normAutofit/>
          </a:bodyPr>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Entire rigs plug into a standard wall outlet. No dedicated circuits required.</a:t>
            </a:r>
            <a:endParaRPr lang="en-US" sz="900" dirty="0"/>
          </a:p>
        </p:txBody>
      </p:sp>
      <p:sp>
        <p:nvSpPr>
          <p:cNvPr id="13" name="Shape 11"/>
          <p:cNvSpPr/>
          <p:nvPr/>
        </p:nvSpPr>
        <p:spPr>
          <a:xfrm>
            <a:off x="4624685" y="3978548"/>
            <a:ext cx="4061966" cy="819820"/>
          </a:xfrm>
          <a:prstGeom prst="roundRect">
            <a:avLst>
              <a:gd name="adj" fmla="val 5859"/>
            </a:avLst>
          </a:prstGeom>
          <a:solidFill>
            <a:srgbClr val="FFFFF4"/>
          </a:solidFill>
          <a:ln w="14288">
            <a:solidFill>
              <a:srgbClr val="FFE0CC"/>
            </a:solidFill>
            <a:prstDash val="solid"/>
          </a:ln>
        </p:spPr>
      </p:sp>
      <p:sp>
        <p:nvSpPr>
          <p:cNvPr id="14" name="Text 12"/>
          <p:cNvSpPr/>
          <p:nvPr/>
        </p:nvSpPr>
        <p:spPr>
          <a:xfrm>
            <a:off x="4753273" y="4107135"/>
            <a:ext cx="1786384" cy="213643"/>
          </a:xfrm>
          <a:prstGeom prst="rect">
            <a:avLst/>
          </a:prstGeom>
          <a:noFill/>
          <a:ln/>
        </p:spPr>
        <p:txBody>
          <a:bodyPr wrap="none" lIns="0" tIns="0" rIns="0" bIns="0" rtlCol="0" anchor="t"/>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Zero Phase Cancellation</a:t>
            </a:r>
            <a:endParaRPr lang="en-US" sz="1250" dirty="0"/>
          </a:p>
        </p:txBody>
      </p:sp>
      <p:sp>
        <p:nvSpPr>
          <p:cNvPr id="15" name="Text 13"/>
          <p:cNvSpPr/>
          <p:nvPr/>
        </p:nvSpPr>
        <p:spPr>
          <a:xfrm>
            <a:off x="4753273" y="4384030"/>
            <a:ext cx="3804791" cy="142875"/>
          </a:xfrm>
          <a:prstGeom prst="rect">
            <a:avLst/>
          </a:prstGeom>
          <a:noFill/>
          <a:ln/>
        </p:spPr>
        <p:txBody>
          <a:bodyPr wrap="none" lIns="0" tIns="0" rIns="0" bIns="0" rtlCol="0" anchor="t"/>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Crystal-clear intelligibility from the front row to the back wall.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349" y="384200"/>
            <a:ext cx="6415906" cy="427360"/>
          </a:xfrm>
          <a:prstGeom prst="rect">
            <a:avLst/>
          </a:prstGeom>
          <a:noFill/>
          <a:ln/>
        </p:spPr>
        <p:txBody>
          <a:bodyPr wrap="none" lIns="0" tIns="0" rIns="0" bIns="0" rtlCol="0" anchor="t"/>
          <a:lstStyle/>
          <a:p>
            <a:pPr algn="l" indent="0" marL="0">
              <a:lnSpc>
                <a:spcPct val="108000"/>
              </a:lnSpc>
              <a:buNone/>
            </a:pPr>
            <a:r>
              <a:rPr lang="en-US" sz="2550" dirty="0">
                <a:solidFill>
                  <a:srgbClr val="532418"/>
                </a:solidFill>
                <a:latin typeface="Marcellus" pitchFamily="34" charset="0"/>
                <a:ea typeface="Marcellus" pitchFamily="34" charset="-122"/>
                <a:cs typeface="Marcellus" pitchFamily="34" charset="-120"/>
              </a:rPr>
              <a:t>What Makes Matryxx</a:t>
            </a:r>
            <a:pPr algn="l" indent="0" marL="0">
              <a:lnSpc>
                <a:spcPct val="108000"/>
              </a:lnSpc>
              <a:buNone/>
            </a:pPr>
            <a:r>
              <a:rPr lang="en-US" sz="2550" dirty="0">
                <a:solidFill>
                  <a:srgbClr val="000000"/>
                </a:solidFill>
                <a:latin typeface="Marcellus" pitchFamily="34" charset="0"/>
                <a:ea typeface="Marcellus" pitchFamily="34" charset="-122"/>
                <a:cs typeface="Marcellus" pitchFamily="34" charset="-120"/>
              </a:rPr>
              <a:t>™</a:t>
            </a:r>
            <a:pPr algn="l" indent="0" marL="0">
              <a:lnSpc>
                <a:spcPct val="108000"/>
              </a:lnSpc>
              <a:buNone/>
            </a:pPr>
            <a:r>
              <a:rPr lang="en-US" sz="2550" dirty="0">
                <a:solidFill>
                  <a:srgbClr val="532418"/>
                </a:solidFill>
                <a:latin typeface="Marcellus" pitchFamily="34" charset="0"/>
                <a:ea typeface="Marcellus" pitchFamily="34" charset="-122"/>
                <a:cs typeface="Marcellus" pitchFamily="34" charset="-120"/>
              </a:rPr>
              <a:t> Arrays Unique?</a:t>
            </a:r>
            <a:endParaRPr lang="en-US" sz="2550" dirty="0"/>
          </a:p>
        </p:txBody>
      </p:sp>
      <p:sp>
        <p:nvSpPr>
          <p:cNvPr id="3" name="Text 1"/>
          <p:cNvSpPr/>
          <p:nvPr/>
        </p:nvSpPr>
        <p:spPr>
          <a:xfrm>
            <a:off x="457349" y="1022375"/>
            <a:ext cx="8229302" cy="1951583"/>
          </a:xfrm>
          <a:prstGeom prst="rect">
            <a:avLst/>
          </a:prstGeom>
          <a:noFill/>
          <a:ln/>
        </p:spPr>
        <p:txBody>
          <a:bodyPr wrap="square" lIns="0" tIns="0" rIns="0" bIns="0" rtlCol="0" anchor="t">
            <a:normAutofit/>
          </a:bodyPr>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At the heart of every Matryxx</a:t>
            </a:r>
            <a:pPr algn="l" indent="0" marL="0">
              <a:lnSpc>
                <a:spcPct val="104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4000"/>
              </a:lnSpc>
              <a:spcAft>
                <a:spcPts val="900"/>
              </a:spcAft>
              <a:buNone/>
            </a:pPr>
            <a:r>
              <a:rPr lang="en-US" sz="900" dirty="0">
                <a:solidFill>
                  <a:srgbClr val="67534F"/>
                </a:solidFill>
                <a:latin typeface="Montserrat" pitchFamily="34" charset="0"/>
                <a:ea typeface="Montserrat" pitchFamily="34" charset="-122"/>
                <a:cs typeface="Montserrat" pitchFamily="34" charset="-120"/>
              </a:rPr>
              <a:t> array is a fundamentally different approach to acoustic transduction. Conventional loudspeakers — whether cone, compression driver, or ribbon — all share one critical limitation: they behave as point sources. Sound radiates outward in an expanding sphere, losing 6 dB of level for every doubling of distance. This inverse square law is the fundamental enemy of long-throw audio, and it's why traditional systems require so many cabinets, so much power, and so much careful aiming just to achieve uneven coverage.</a:t>
            </a:r>
            <a:endParaRPr lang="en-US" sz="900" dirty="0"/>
          </a:p>
          <a:p>
            <a:pPr algn="l" indent="0" marL="0">
              <a:lnSpc>
                <a:spcPct val="104000"/>
              </a:lnSpc>
              <a:spcAft>
                <a:spcPts val="900"/>
              </a:spcAft>
              <a:buNone/>
            </a:pPr>
            <a:r>
              <a:rPr lang="en-US" sz="900" dirty="0">
                <a:solidFill>
                  <a:srgbClr val="67534F"/>
                </a:solidFill>
                <a:latin typeface="Montserrat" pitchFamily="34" charset="0"/>
                <a:ea typeface="Montserrat" pitchFamily="34" charset="-122"/>
                <a:cs typeface="Montserrat" pitchFamily="34" charset="-120"/>
              </a:rPr>
              <a:t>Marziani's Planar Dynamic drivers use an ultra-thin (2–4 µm) membrane driven by a distributed force field, creating acoustic output that behaves as a plane source rather than a point source. The resulting wavefront is cylindrical — it expands in only one direction rather than three — meaning SPL loss with distance is dramatically reduced. The math is unambiguous: where a point source loses 6 dB per doubling of distance, a true plane source loses far less, maintaining intelligibility and impact at distances that would require a wall of conventional boxes to approach.</a:t>
            </a:r>
            <a:endParaRPr lang="en-US" sz="900" dirty="0"/>
          </a:p>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The sensitivity figure tells the story precisely: ~102 dB at 1W/1m. In practical terms, this means a stereo pair of Matryxx</a:t>
            </a:r>
            <a:pPr algn="l" indent="0" marL="0">
              <a:lnSpc>
                <a:spcPct val="104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 100-driver arrays can fill a stadium-sized space with 100+ dB of concert-level output while drawing less acoustic power than a household light bulb. The remainder of the system's 0.2 kW total draw goes to onboard electronics and signal processing — not to fighting the inefficiencies of conventional transducer physics.</a:t>
            </a:r>
            <a:endParaRPr lang="en-US" sz="900" dirty="0"/>
          </a:p>
        </p:txBody>
      </p:sp>
      <p:sp>
        <p:nvSpPr>
          <p:cNvPr id="4" name="Shape 2"/>
          <p:cNvSpPr/>
          <p:nvPr/>
        </p:nvSpPr>
        <p:spPr>
          <a:xfrm>
            <a:off x="375047" y="3092500"/>
            <a:ext cx="4139803" cy="1666726"/>
          </a:xfrm>
          <a:prstGeom prst="roundRect">
            <a:avLst>
              <a:gd name="adj" fmla="val 4940"/>
            </a:avLst>
          </a:prstGeom>
          <a:solidFill>
            <a:srgbClr val="AAE4FE">
              <a:alpha val="95000"/>
            </a:srgbClr>
          </a:solidFill>
          <a:ln/>
        </p:spPr>
      </p:sp>
      <p:sp>
        <p:nvSpPr>
          <p:cNvPr id="5" name="Text 3"/>
          <p:cNvSpPr/>
          <p:nvPr/>
        </p:nvSpPr>
        <p:spPr>
          <a:xfrm>
            <a:off x="489347" y="3197870"/>
            <a:ext cx="2101007" cy="213643"/>
          </a:xfrm>
          <a:prstGeom prst="rect">
            <a:avLst/>
          </a:prstGeom>
          <a:noFill/>
          <a:ln/>
        </p:spPr>
        <p:txBody>
          <a:bodyPr wrap="none" lIns="0" tIns="0" rIns="0" bIns="0" rtlCol="0" anchor="t"/>
          <a:lstStyle/>
          <a:p>
            <a:pPr algn="l" indent="0" marL="0">
              <a:lnSpc>
                <a:spcPct val="108000"/>
              </a:lnSpc>
              <a:buNone/>
            </a:pPr>
            <a:r>
              <a:rPr lang="en-US" sz="1250" dirty="0">
                <a:solidFill>
                  <a:srgbClr val="532418"/>
                </a:solidFill>
                <a:latin typeface="Marcellus" pitchFamily="34" charset="0"/>
                <a:ea typeface="Marcellus" pitchFamily="34" charset="-122"/>
                <a:cs typeface="Marcellus" pitchFamily="34" charset="-120"/>
              </a:rPr>
              <a:t>Plane-Source Physics</a:t>
            </a:r>
            <a:endParaRPr lang="en-US" sz="1250" dirty="0"/>
          </a:p>
        </p:txBody>
      </p:sp>
      <p:sp>
        <p:nvSpPr>
          <p:cNvPr id="6" name="Text 4"/>
          <p:cNvSpPr/>
          <p:nvPr/>
        </p:nvSpPr>
        <p:spPr>
          <a:xfrm>
            <a:off x="489347" y="3516883"/>
            <a:ext cx="3911203" cy="285750"/>
          </a:xfrm>
          <a:prstGeom prst="rect">
            <a:avLst/>
          </a:prstGeom>
          <a:noFill/>
          <a:ln/>
        </p:spPr>
        <p:txBody>
          <a:bodyPr wrap="square" lIns="0" tIns="0" rIns="0" bIns="0" rtlCol="0" anchor="t">
            <a:normAutofit/>
          </a:bodyPr>
          <a:lstStyle/>
          <a:p>
            <a:pPr algn="l" indent="0" marL="0">
              <a:lnSpc>
                <a:spcPct val="104000"/>
              </a:lnSpc>
              <a:buNone/>
            </a:pPr>
            <a:r>
              <a:rPr lang="en-US" sz="900" dirty="0">
                <a:solidFill>
                  <a:srgbClr val="000000"/>
                </a:solidFill>
                <a:latin typeface="Montserrat" pitchFamily="34" charset="0"/>
                <a:ea typeface="Montserrat" pitchFamily="34" charset="-122"/>
                <a:cs typeface="Montserrat" pitchFamily="34" charset="-120"/>
              </a:rPr>
              <a:t>Cylindrical wave propagation maintains coherence over massive distances. Sound doesn't scatter — it travels.</a:t>
            </a:r>
            <a:endParaRPr lang="en-US" sz="900" dirty="0"/>
          </a:p>
        </p:txBody>
      </p:sp>
      <p:sp>
        <p:nvSpPr>
          <p:cNvPr id="7" name="Text 5"/>
          <p:cNvSpPr/>
          <p:nvPr/>
        </p:nvSpPr>
        <p:spPr>
          <a:xfrm>
            <a:off x="489347" y="3897511"/>
            <a:ext cx="3911203" cy="682005"/>
          </a:xfrm>
          <a:prstGeom prst="rect">
            <a:avLst/>
          </a:prstGeom>
          <a:noFill/>
          <a:ln/>
        </p:spPr>
        <p:txBody>
          <a:bodyPr wrap="square" lIns="0" tIns="0" rIns="0" bIns="0" rtlCol="0" anchor="t">
            <a:normAutofit/>
          </a:bodyPr>
          <a:lstStyle/>
          <a:p>
            <a:pPr algn="l" marL="342900" indent="-342900">
              <a:lnSpc>
                <a:spcPct val="104000"/>
              </a:lnSpc>
              <a:buSzPct val="100000"/>
              <a:buChar char="•"/>
            </a:pPr>
            <a:r>
              <a:rPr lang="en-US" sz="900" dirty="0">
                <a:solidFill>
                  <a:srgbClr val="000000"/>
                </a:solidFill>
                <a:latin typeface="Montserrat" pitchFamily="34" charset="0"/>
                <a:ea typeface="Montserrat" pitchFamily="34" charset="-122"/>
                <a:cs typeface="Montserrat" pitchFamily="34" charset="-120"/>
              </a:rPr>
              <a:t>Ultra-low mass 2–4 µm membrane drivers</a:t>
            </a:r>
            <a:endParaRPr lang="en-US" sz="900" dirty="0"/>
          </a:p>
          <a:p>
            <a:pPr algn="l" marL="342900" indent="-342900">
              <a:lnSpc>
                <a:spcPct val="104000"/>
              </a:lnSpc>
              <a:buSzPct val="100000"/>
              <a:buChar char="•"/>
            </a:pPr>
            <a:r>
              <a:rPr lang="en-US" sz="900" dirty="0">
                <a:solidFill>
                  <a:srgbClr val="000000"/>
                </a:solidFill>
                <a:latin typeface="Montserrat" pitchFamily="34" charset="0"/>
                <a:ea typeface="Montserrat" pitchFamily="34" charset="-122"/>
                <a:cs typeface="Montserrat" pitchFamily="34" charset="-120"/>
              </a:rPr>
              <a:t>Distributed force field actuation</a:t>
            </a:r>
            <a:endParaRPr lang="en-US" sz="900" dirty="0"/>
          </a:p>
          <a:p>
            <a:pPr algn="l" marL="342900" indent="-342900">
              <a:lnSpc>
                <a:spcPct val="104000"/>
              </a:lnSpc>
              <a:buSzPct val="100000"/>
              <a:buChar char="•"/>
            </a:pPr>
            <a:r>
              <a:rPr lang="en-US" sz="900" dirty="0">
                <a:solidFill>
                  <a:srgbClr val="000000"/>
                </a:solidFill>
                <a:latin typeface="Montserrat" pitchFamily="34" charset="0"/>
                <a:ea typeface="Montserrat" pitchFamily="34" charset="-122"/>
                <a:cs typeface="Montserrat" pitchFamily="34" charset="-120"/>
              </a:rPr>
              <a:t>Minimal SPL loss over distance</a:t>
            </a:r>
            <a:endParaRPr lang="en-US" sz="900" dirty="0"/>
          </a:p>
          <a:p>
            <a:pPr algn="l" marL="342900" indent="-342900">
              <a:lnSpc>
                <a:spcPct val="104000"/>
              </a:lnSpc>
              <a:buSzPct val="100000"/>
              <a:buChar char="•"/>
            </a:pPr>
            <a:r>
              <a:rPr lang="en-US" sz="900" dirty="0">
                <a:solidFill>
                  <a:srgbClr val="000000"/>
                </a:solidFill>
                <a:latin typeface="Montserrat" pitchFamily="34" charset="0"/>
                <a:ea typeface="Montserrat" pitchFamily="34" charset="-122"/>
                <a:cs typeface="Montserrat" pitchFamily="34" charset="-120"/>
              </a:rPr>
              <a:t>No inverse-square-law penalty</a:t>
            </a:r>
            <a:endParaRPr lang="en-US" sz="900" dirty="0"/>
          </a:p>
        </p:txBody>
      </p:sp>
      <p:sp>
        <p:nvSpPr>
          <p:cNvPr id="8" name="Text 6"/>
          <p:cNvSpPr/>
          <p:nvPr/>
        </p:nvSpPr>
        <p:spPr>
          <a:xfrm>
            <a:off x="4716214" y="3197870"/>
            <a:ext cx="2243733" cy="213643"/>
          </a:xfrm>
          <a:prstGeom prst="rect">
            <a:avLst/>
          </a:prstGeom>
          <a:noFill/>
          <a:ln/>
        </p:spPr>
        <p:txBody>
          <a:bodyPr wrap="none" lIns="0" tIns="0" rIns="0" bIns="0" rtlCol="0" anchor="t"/>
          <a:lstStyle/>
          <a:p>
            <a:pPr algn="l" indent="0" marL="0">
              <a:lnSpc>
                <a:spcPct val="108000"/>
              </a:lnSpc>
              <a:buNone/>
            </a:pPr>
            <a:r>
              <a:rPr lang="en-US" sz="1250" dirty="0">
                <a:solidFill>
                  <a:srgbClr val="532418"/>
                </a:solidFill>
                <a:latin typeface="Marcellus" pitchFamily="34" charset="0"/>
                <a:ea typeface="Marcellus" pitchFamily="34" charset="-122"/>
                <a:cs typeface="Marcellus" pitchFamily="34" charset="-120"/>
              </a:rPr>
              <a:t>Traditional Point-Source</a:t>
            </a:r>
            <a:endParaRPr lang="en-US" sz="1250" dirty="0"/>
          </a:p>
        </p:txBody>
      </p:sp>
      <p:sp>
        <p:nvSpPr>
          <p:cNvPr id="9" name="Text 7"/>
          <p:cNvSpPr/>
          <p:nvPr/>
        </p:nvSpPr>
        <p:spPr>
          <a:xfrm>
            <a:off x="4716214" y="3516883"/>
            <a:ext cx="3975199" cy="428625"/>
          </a:xfrm>
          <a:prstGeom prst="rect">
            <a:avLst/>
          </a:prstGeom>
          <a:noFill/>
          <a:ln/>
        </p:spPr>
        <p:txBody>
          <a:bodyPr wrap="square" lIns="0" tIns="0" rIns="0" bIns="0" rtlCol="0" anchor="t">
            <a:normAutofit/>
          </a:bodyPr>
          <a:lstStyle/>
          <a:p>
            <a:pPr algn="l" indent="0" marL="0">
              <a:lnSpc>
                <a:spcPct val="104000"/>
              </a:lnSpc>
              <a:buNone/>
            </a:pPr>
            <a:r>
              <a:rPr lang="en-US" sz="900" dirty="0">
                <a:solidFill>
                  <a:srgbClr val="67534F"/>
                </a:solidFill>
                <a:latin typeface="Montserrat" pitchFamily="34" charset="0"/>
                <a:ea typeface="Montserrat" pitchFamily="34" charset="-122"/>
                <a:cs typeface="Montserrat" pitchFamily="34" charset="-120"/>
              </a:rPr>
              <a:t>Conventional cone and compression drivers radiate spherically, losing 6 dB per distance doubling and creating phase chaos when multiple units overlap.</a:t>
            </a:r>
            <a:endParaRPr lang="en-US" sz="900" dirty="0"/>
          </a:p>
        </p:txBody>
      </p:sp>
      <p:sp>
        <p:nvSpPr>
          <p:cNvPr id="10" name="Text 8"/>
          <p:cNvSpPr/>
          <p:nvPr/>
        </p:nvSpPr>
        <p:spPr>
          <a:xfrm>
            <a:off x="4716214" y="4040386"/>
            <a:ext cx="3975199" cy="682005"/>
          </a:xfrm>
          <a:prstGeom prst="rect">
            <a:avLst/>
          </a:prstGeom>
          <a:noFill/>
          <a:ln/>
        </p:spPr>
        <p:txBody>
          <a:bodyPr wrap="square" lIns="0" tIns="0" rIns="0" bIns="0" rtlCol="0" anchor="t">
            <a:normAutofit/>
          </a:bodyPr>
          <a:lstStyle/>
          <a:p>
            <a:pPr algn="l" marL="342900" indent="-342900">
              <a:lnSpc>
                <a:spcPct val="104000"/>
              </a:lnSpc>
              <a:buSzPct val="100000"/>
              <a:buChar char="•"/>
            </a:pPr>
            <a:r>
              <a:rPr lang="en-US" sz="900" dirty="0">
                <a:solidFill>
                  <a:srgbClr val="67534F"/>
                </a:solidFill>
                <a:latin typeface="Montserrat" pitchFamily="34" charset="0"/>
                <a:ea typeface="Montserrat" pitchFamily="34" charset="-122"/>
                <a:cs typeface="Montserrat" pitchFamily="34" charset="-120"/>
              </a:rPr>
              <a:t>Heavy cone or compression drivers</a:t>
            </a:r>
            <a:endParaRPr lang="en-US" sz="900" dirty="0"/>
          </a:p>
          <a:p>
            <a:pPr algn="l" marL="342900" indent="-342900">
              <a:lnSpc>
                <a:spcPct val="104000"/>
              </a:lnSpc>
              <a:buSzPct val="100000"/>
              <a:buChar char="•"/>
            </a:pPr>
            <a:r>
              <a:rPr lang="en-US" sz="900" dirty="0">
                <a:solidFill>
                  <a:srgbClr val="67534F"/>
                </a:solidFill>
                <a:latin typeface="Montserrat" pitchFamily="34" charset="0"/>
                <a:ea typeface="Montserrat" pitchFamily="34" charset="-122"/>
                <a:cs typeface="Montserrat" pitchFamily="34" charset="-120"/>
              </a:rPr>
              <a:t>Spherical wave radiation</a:t>
            </a:r>
            <a:endParaRPr lang="en-US" sz="900" dirty="0"/>
          </a:p>
          <a:p>
            <a:pPr algn="l" marL="342900" indent="-342900">
              <a:lnSpc>
                <a:spcPct val="104000"/>
              </a:lnSpc>
              <a:buSzPct val="100000"/>
              <a:buChar char="•"/>
            </a:pPr>
            <a:r>
              <a:rPr lang="en-US" sz="900" dirty="0">
                <a:solidFill>
                  <a:srgbClr val="67534F"/>
                </a:solidFill>
                <a:latin typeface="Montserrat" pitchFamily="34" charset="0"/>
                <a:ea typeface="Montserrat" pitchFamily="34" charset="-122"/>
                <a:cs typeface="Montserrat" pitchFamily="34" charset="-120"/>
              </a:rPr>
              <a:t>Severe SPL loss with distance</a:t>
            </a:r>
            <a:endParaRPr lang="en-US" sz="900" dirty="0"/>
          </a:p>
          <a:p>
            <a:pPr algn="l" marL="342900" indent="-342900">
              <a:lnSpc>
                <a:spcPct val="104000"/>
              </a:lnSpc>
              <a:buSzPct val="100000"/>
              <a:buChar char="•"/>
            </a:pPr>
            <a:r>
              <a:rPr lang="en-US" sz="900" dirty="0">
                <a:solidFill>
                  <a:srgbClr val="67534F"/>
                </a:solidFill>
                <a:latin typeface="Montserrat" pitchFamily="34" charset="0"/>
                <a:ea typeface="Montserrat" pitchFamily="34" charset="-122"/>
                <a:cs typeface="Montserrat" pitchFamily="34" charset="-120"/>
              </a:rPr>
              <a:t>Phase cancellation between cabinets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72901" y="365671"/>
            <a:ext cx="8198197" cy="883741"/>
          </a:xfrm>
          <a:prstGeom prst="rect">
            <a:avLst/>
          </a:prstGeom>
          <a:noFill/>
          <a:ln/>
        </p:spPr>
        <p:txBody>
          <a:bodyPr wrap="square" lIns="0" tIns="0" rIns="0" bIns="0" rtlCol="0" anchor="t">
            <a:normAutofit/>
          </a:bodyPr>
          <a:lstStyle/>
          <a:p>
            <a:pPr algn="l" indent="0" marL="0">
              <a:lnSpc>
                <a:spcPct val="108000"/>
              </a:lnSpc>
              <a:buNone/>
            </a:pPr>
            <a:r>
              <a:rPr lang="en-US" sz="2650" dirty="0">
                <a:solidFill>
                  <a:srgbClr val="532418"/>
                </a:solidFill>
                <a:latin typeface="Marcellus" pitchFamily="34" charset="0"/>
                <a:ea typeface="Marcellus" pitchFamily="34" charset="-122"/>
                <a:cs typeface="Marcellus" pitchFamily="34" charset="-120"/>
              </a:rPr>
              <a:t>Power Efficiency: A Revolution in Audio Infrastructure</a:t>
            </a:r>
            <a:endParaRPr lang="en-US" sz="2650" dirty="0"/>
          </a:p>
        </p:txBody>
      </p:sp>
      <p:pic>
        <p:nvPicPr>
          <p:cNvPr id="3" name="Image 0" descr="preencoded.png">    </p:cNvPr>
          <p:cNvPicPr>
            <a:picLocks noChangeAspect="1"/>
          </p:cNvPicPr>
          <p:nvPr/>
        </p:nvPicPr>
        <p:blipFill>
          <a:blip r:embed="rId1"/>
          <a:stretch>
            <a:fillRect/>
          </a:stretch>
        </p:blipFill>
        <p:spPr>
          <a:xfrm>
            <a:off x="472901" y="1474738"/>
            <a:ext cx="1530474" cy="945877"/>
          </a:xfrm>
          <a:prstGeom prst="rect">
            <a:avLst/>
          </a:prstGeom>
        </p:spPr>
      </p:pic>
      <p:sp>
        <p:nvSpPr>
          <p:cNvPr id="4" name="Text 1"/>
          <p:cNvSpPr/>
          <p:nvPr/>
        </p:nvSpPr>
        <p:spPr>
          <a:xfrm>
            <a:off x="472901" y="2561406"/>
            <a:ext cx="2018854"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Standard 110V Wall Outlet</a:t>
            </a:r>
            <a:endParaRPr lang="en-US" sz="1300" dirty="0"/>
          </a:p>
        </p:txBody>
      </p:sp>
      <p:sp>
        <p:nvSpPr>
          <p:cNvPr id="5" name="Text 2"/>
          <p:cNvSpPr/>
          <p:nvPr/>
        </p:nvSpPr>
        <p:spPr>
          <a:xfrm>
            <a:off x="472901" y="2849910"/>
            <a:ext cx="2638871" cy="750466"/>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An entire Matryxx</a:t>
            </a:r>
            <a:pPr algn="l" indent="0" marL="0">
              <a:lnSpc>
                <a:spcPct val="106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 rig draws just ~0.2 kW total. Plug your full concert system into the same outlet as a laptop. No dedicated circuits, no high-amperage panels, no electrical contractor required.</a:t>
            </a:r>
            <a:endParaRPr lang="en-US" sz="900" dirty="0"/>
          </a:p>
        </p:txBody>
      </p:sp>
      <p:pic>
        <p:nvPicPr>
          <p:cNvPr id="6" name="Image 1" descr="preencoded.png">    </p:cNvPr>
          <p:cNvPicPr>
            <a:picLocks noChangeAspect="1"/>
          </p:cNvPicPr>
          <p:nvPr/>
        </p:nvPicPr>
        <p:blipFill>
          <a:blip r:embed="rId2"/>
          <a:stretch>
            <a:fillRect/>
          </a:stretch>
        </p:blipFill>
        <p:spPr>
          <a:xfrm>
            <a:off x="3252564" y="1474738"/>
            <a:ext cx="1530474" cy="945877"/>
          </a:xfrm>
          <a:prstGeom prst="rect">
            <a:avLst/>
          </a:prstGeom>
        </p:spPr>
      </p:pic>
      <p:sp>
        <p:nvSpPr>
          <p:cNvPr id="7" name="Text 3"/>
          <p:cNvSpPr/>
          <p:nvPr/>
        </p:nvSpPr>
        <p:spPr>
          <a:xfrm>
            <a:off x="3252564" y="2561406"/>
            <a:ext cx="1991171"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Off-Grid &amp; Touring Ready</a:t>
            </a:r>
            <a:endParaRPr lang="en-US" sz="1300" dirty="0"/>
          </a:p>
        </p:txBody>
      </p:sp>
      <p:sp>
        <p:nvSpPr>
          <p:cNvPr id="8" name="Text 4"/>
          <p:cNvSpPr/>
          <p:nvPr/>
        </p:nvSpPr>
        <p:spPr>
          <a:xfrm>
            <a:off x="3252564" y="2849910"/>
            <a:ext cx="2638871" cy="90055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For touring and outdoor events, Marziani systems operate on existing site power or small portable lithium-ion battery stations — eliminating large diesel generators entirely and the massive cost and logistics they carry.</a:t>
            </a:r>
            <a:endParaRPr lang="en-US" sz="900" dirty="0"/>
          </a:p>
        </p:txBody>
      </p:sp>
      <p:pic>
        <p:nvPicPr>
          <p:cNvPr id="9" name="Image 2" descr="preencoded.png">    </p:cNvPr>
          <p:cNvPicPr>
            <a:picLocks noChangeAspect="1"/>
          </p:cNvPicPr>
          <p:nvPr/>
        </p:nvPicPr>
        <p:blipFill>
          <a:blip r:embed="rId3"/>
          <a:stretch>
            <a:fillRect/>
          </a:stretch>
        </p:blipFill>
        <p:spPr>
          <a:xfrm>
            <a:off x="6032227" y="1474738"/>
            <a:ext cx="1530474" cy="945877"/>
          </a:xfrm>
          <a:prstGeom prst="rect">
            <a:avLst/>
          </a:prstGeom>
        </p:spPr>
      </p:pic>
      <p:sp>
        <p:nvSpPr>
          <p:cNvPr id="10" name="Text 5"/>
          <p:cNvSpPr/>
          <p:nvPr/>
        </p:nvSpPr>
        <p:spPr>
          <a:xfrm>
            <a:off x="6032227" y="2561406"/>
            <a:ext cx="2485727"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Minimal Infrastructure Footprint</a:t>
            </a:r>
            <a:endParaRPr lang="en-US" sz="1300" dirty="0"/>
          </a:p>
        </p:txBody>
      </p:sp>
      <p:sp>
        <p:nvSpPr>
          <p:cNvPr id="11" name="Text 6"/>
          <p:cNvSpPr/>
          <p:nvPr/>
        </p:nvSpPr>
        <p:spPr>
          <a:xfrm>
            <a:off x="6032227" y="2849910"/>
            <a:ext cx="2638871" cy="90055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No racks of amplifiers. No heavy-gauge copper cable runs. No power distribution hubs. The Matryxx</a:t>
            </a:r>
            <a:pPr algn="l" indent="0" marL="0">
              <a:lnSpc>
                <a:spcPct val="106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 system's architectural simplicity reduces your entire signal chain to its essential core — and it shows in the install.</a:t>
            </a:r>
            <a:endParaRPr lang="en-US" sz="900" dirty="0"/>
          </a:p>
        </p:txBody>
      </p:sp>
      <p:sp>
        <p:nvSpPr>
          <p:cNvPr id="12" name="Text 7"/>
          <p:cNvSpPr/>
          <p:nvPr/>
        </p:nvSpPr>
        <p:spPr>
          <a:xfrm>
            <a:off x="472901" y="3877196"/>
            <a:ext cx="8198197" cy="90055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The financial implications of this efficiency extend far beyond the monthly utility bill. For permanent indoor installations, the elimination of dedicated high-amperage circuits and heavy-gauge copper cabling alone can represent thousands of dollars in avoided electrical contracting costs. For touring productions — where diesel generator rentals, fuel logistics, and power distribution represent a significant recurring line item — the savings compound dramatically over the course of a season. A 150-date tour running on Marziani technology versus a traditional point-source rig with generator support represents over $50,000 in avoided operational expenditure, before accounting for reduced labor, faster load-in, and eliminated rigging complexity.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50912" y="299070"/>
            <a:ext cx="7065838" cy="362173"/>
          </a:xfrm>
          <a:prstGeom prst="rect">
            <a:avLst/>
          </a:prstGeom>
          <a:noFill/>
          <a:ln/>
        </p:spPr>
        <p:txBody>
          <a:bodyPr wrap="none" lIns="0" tIns="0" rIns="0" bIns="0" rtlCol="0" anchor="t"/>
          <a:lstStyle/>
          <a:p>
            <a:pPr algn="l" indent="0" marL="0">
              <a:lnSpc>
                <a:spcPct val="108000"/>
              </a:lnSpc>
              <a:buNone/>
            </a:pPr>
            <a:r>
              <a:rPr lang="en-US" sz="2150" dirty="0">
                <a:solidFill>
                  <a:srgbClr val="532418"/>
                </a:solidFill>
                <a:latin typeface="Marcellus" pitchFamily="34" charset="0"/>
                <a:ea typeface="Marcellus" pitchFamily="34" charset="-122"/>
                <a:cs typeface="Marcellus" pitchFamily="34" charset="-120"/>
              </a:rPr>
              <a:t>The Financial Advantage: Real Numbers, Real Savings</a:t>
            </a:r>
            <a:endParaRPr lang="en-US" sz="2150" dirty="0"/>
          </a:p>
        </p:txBody>
      </p:sp>
      <p:sp>
        <p:nvSpPr>
          <p:cNvPr id="3" name="Text 1"/>
          <p:cNvSpPr/>
          <p:nvPr/>
        </p:nvSpPr>
        <p:spPr>
          <a:xfrm>
            <a:off x="750912" y="812602"/>
            <a:ext cx="7642101" cy="453330"/>
          </a:xfrm>
          <a:prstGeom prst="rect">
            <a:avLst/>
          </a:prstGeom>
          <a:noFill/>
          <a:ln/>
        </p:spPr>
        <p:txBody>
          <a:bodyPr wrap="square" lIns="0" tIns="0" rIns="0" bIns="0" rtlCol="0" anchor="t">
            <a:normAutofit/>
          </a:bodyPr>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The economics of the Matryxx</a:t>
            </a:r>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a:t>
            </a:r>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 system become undeniable when evaluated on total cost of ownership rather than box price. Audio system buyers who focus solely on per-cabinet cost are comparing the wrong metric — a calculation that consistently undervalues the hidden costs embedded in traditional system architectures. The true cost of a commercial or touring audio system includes electrical infrastructure, amplification, rigging, labor, power distribution, ongoing energy consumption, and — for touring applications — generator rental and fuel over the life of the tour.</a:t>
            </a:r>
            <a:endParaRPr lang="en-US" sz="750" dirty="0"/>
          </a:p>
        </p:txBody>
      </p:sp>
      <p:sp>
        <p:nvSpPr>
          <p:cNvPr id="4" name="Shape 2"/>
          <p:cNvSpPr/>
          <p:nvPr/>
        </p:nvSpPr>
        <p:spPr>
          <a:xfrm>
            <a:off x="681186" y="1351062"/>
            <a:ext cx="3842296" cy="1520503"/>
          </a:xfrm>
          <a:prstGeom prst="roundRect">
            <a:avLst>
              <a:gd name="adj" fmla="val 4589"/>
            </a:avLst>
          </a:prstGeom>
          <a:solidFill>
            <a:srgbClr val="AAE4FE">
              <a:alpha val="95000"/>
            </a:srgbClr>
          </a:solidFill>
          <a:ln/>
        </p:spPr>
      </p:sp>
      <p:sp>
        <p:nvSpPr>
          <p:cNvPr id="5" name="Text 3"/>
          <p:cNvSpPr/>
          <p:nvPr/>
        </p:nvSpPr>
        <p:spPr>
          <a:xfrm>
            <a:off x="778073" y="1426741"/>
            <a:ext cx="3396704" cy="181049"/>
          </a:xfrm>
          <a:prstGeom prst="rect">
            <a:avLst/>
          </a:prstGeom>
          <a:noFill/>
          <a:ln/>
        </p:spPr>
        <p:txBody>
          <a:bodyPr wrap="none" lIns="0" tIns="0" rIns="0" bIns="0" rtlCol="0" anchor="t"/>
          <a:lstStyle/>
          <a:p>
            <a:pPr algn="l" indent="0" marL="0">
              <a:lnSpc>
                <a:spcPct val="108000"/>
              </a:lnSpc>
              <a:buNone/>
            </a:pPr>
            <a:r>
              <a:rPr lang="en-US" sz="1050" dirty="0">
                <a:solidFill>
                  <a:srgbClr val="532418"/>
                </a:solidFill>
                <a:latin typeface="Marcellus" pitchFamily="34" charset="0"/>
                <a:ea typeface="Marcellus" pitchFamily="34" charset="-122"/>
                <a:cs typeface="Marcellus" pitchFamily="34" charset="-120"/>
              </a:rPr>
              <a:t>Grid Scenario — Permanent Indoor Installation</a:t>
            </a:r>
            <a:endParaRPr lang="en-US" sz="1050" dirty="0"/>
          </a:p>
        </p:txBody>
      </p:sp>
      <p:sp>
        <p:nvSpPr>
          <p:cNvPr id="6" name="Text 4"/>
          <p:cNvSpPr/>
          <p:nvPr/>
        </p:nvSpPr>
        <p:spPr>
          <a:xfrm>
            <a:off x="778073" y="1683469"/>
            <a:ext cx="3648521" cy="565472"/>
          </a:xfrm>
          <a:prstGeom prst="rect">
            <a:avLst/>
          </a:prstGeom>
          <a:noFill/>
          <a:ln/>
        </p:spPr>
        <p:txBody>
          <a:bodyPr wrap="square" lIns="0" tIns="0" rIns="0" bIns="0" rtlCol="0" anchor="t">
            <a:normAutofit/>
          </a:bodyPr>
          <a:lstStyle/>
          <a:p>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A standard Matryxx</a:t>
            </a:r>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a:t>
            </a:r>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 rig draws approximately 0.2 kW total. Running 8 hours per day at average U.S. commercial electricity rates, annual energy costs are negligible — measured in tens of dollars, not hundreds. Compare this to a traditional 8-box point-source rig drawing 2–4 kW, and the energy savings compound year over year.</a:t>
            </a:r>
            <a:endParaRPr lang="en-US" sz="750" dirty="0"/>
          </a:p>
        </p:txBody>
      </p:sp>
      <p:sp>
        <p:nvSpPr>
          <p:cNvPr id="7" name="Text 5"/>
          <p:cNvSpPr/>
          <p:nvPr/>
        </p:nvSpPr>
        <p:spPr>
          <a:xfrm>
            <a:off x="778073" y="2317031"/>
            <a:ext cx="3648521" cy="528042"/>
          </a:xfrm>
          <a:prstGeom prst="rect">
            <a:avLst/>
          </a:prstGeom>
          <a:noFill/>
          <a:ln/>
        </p:spPr>
        <p:txBody>
          <a:bodyPr wrap="square" lIns="0" tIns="0" rIns="0" bIns="0" rtlCol="0" anchor="t">
            <a:normAutofit/>
          </a:bodyPr>
          <a:lstStyle/>
          <a:p>
            <a:pPr algn="l" marL="342900" indent="-342900">
              <a:lnSpc>
                <a:spcPct val="96000"/>
              </a:lnSpc>
              <a:buSzPct val="100000"/>
              <a:buChar char="•"/>
            </a:pPr>
            <a:r>
              <a:rPr lang="en-US" sz="750" dirty="0">
                <a:solidFill>
                  <a:srgbClr val="000000"/>
                </a:solidFill>
                <a:latin typeface="Montserrat" pitchFamily="34" charset="0"/>
                <a:ea typeface="Montserrat" pitchFamily="34" charset="-122"/>
                <a:cs typeface="Montserrat" pitchFamily="34" charset="-120"/>
              </a:rPr>
              <a:t>No dedicated high-amperage circuits</a:t>
            </a:r>
            <a:endParaRPr lang="en-US" sz="750" dirty="0"/>
          </a:p>
          <a:p>
            <a:pPr algn="l" marL="342900" indent="-342900">
              <a:lnSpc>
                <a:spcPct val="96000"/>
              </a:lnSpc>
              <a:buSzPct val="100000"/>
              <a:buChar char="•"/>
            </a:pPr>
            <a:r>
              <a:rPr lang="en-US" sz="750" dirty="0">
                <a:solidFill>
                  <a:srgbClr val="000000"/>
                </a:solidFill>
                <a:latin typeface="Montserrat" pitchFamily="34" charset="0"/>
                <a:ea typeface="Montserrat" pitchFamily="34" charset="-122"/>
                <a:cs typeface="Montserrat" pitchFamily="34" charset="-120"/>
              </a:rPr>
              <a:t>No heavy-gauge copper cable runs</a:t>
            </a:r>
            <a:endParaRPr lang="en-US" sz="750" dirty="0"/>
          </a:p>
          <a:p>
            <a:pPr algn="l" marL="342900" indent="-342900">
              <a:lnSpc>
                <a:spcPct val="96000"/>
              </a:lnSpc>
              <a:buSzPct val="100000"/>
              <a:buChar char="•"/>
            </a:pPr>
            <a:r>
              <a:rPr lang="en-US" sz="750" dirty="0">
                <a:solidFill>
                  <a:srgbClr val="000000"/>
                </a:solidFill>
                <a:latin typeface="Montserrat" pitchFamily="34" charset="0"/>
                <a:ea typeface="Montserrat" pitchFamily="34" charset="-122"/>
                <a:cs typeface="Montserrat" pitchFamily="34" charset="-120"/>
              </a:rPr>
              <a:t>Eliminates commercial electrical contracting costs</a:t>
            </a:r>
            <a:endParaRPr lang="en-US" sz="750" dirty="0"/>
          </a:p>
          <a:p>
            <a:pPr algn="l" marL="342900" indent="-342900">
              <a:lnSpc>
                <a:spcPct val="96000"/>
              </a:lnSpc>
              <a:buSzPct val="100000"/>
              <a:buChar char="•"/>
            </a:pPr>
            <a:r>
              <a:rPr lang="en-US" sz="750" dirty="0">
                <a:solidFill>
                  <a:srgbClr val="000000"/>
                </a:solidFill>
                <a:latin typeface="Montserrat" pitchFamily="34" charset="0"/>
                <a:ea typeface="Montserrat" pitchFamily="34" charset="-122"/>
                <a:cs typeface="Montserrat" pitchFamily="34" charset="-120"/>
              </a:rPr>
              <a:t>Hundreds saved annually in energy alone</a:t>
            </a:r>
            <a:endParaRPr lang="en-US" sz="750" dirty="0"/>
          </a:p>
        </p:txBody>
      </p:sp>
      <p:sp>
        <p:nvSpPr>
          <p:cNvPr id="8" name="Text 6"/>
          <p:cNvSpPr/>
          <p:nvPr/>
        </p:nvSpPr>
        <p:spPr>
          <a:xfrm>
            <a:off x="4694858" y="1426741"/>
            <a:ext cx="3489573" cy="181049"/>
          </a:xfrm>
          <a:prstGeom prst="rect">
            <a:avLst/>
          </a:prstGeom>
          <a:noFill/>
          <a:ln/>
        </p:spPr>
        <p:txBody>
          <a:bodyPr wrap="none" lIns="0" tIns="0" rIns="0" bIns="0" rtlCol="0" anchor="t"/>
          <a:lstStyle/>
          <a:p>
            <a:pPr algn="l" indent="0" marL="0">
              <a:lnSpc>
                <a:spcPct val="108000"/>
              </a:lnSpc>
              <a:buNone/>
            </a:pPr>
            <a:r>
              <a:rPr lang="en-US" sz="1050" dirty="0">
                <a:solidFill>
                  <a:srgbClr val="532418"/>
                </a:solidFill>
                <a:latin typeface="Marcellus" pitchFamily="34" charset="0"/>
                <a:ea typeface="Marcellus" pitchFamily="34" charset="-122"/>
                <a:cs typeface="Marcellus" pitchFamily="34" charset="-120"/>
              </a:rPr>
              <a:t>Diesel Generator Scenario — Touring / Outdoor</a:t>
            </a:r>
            <a:endParaRPr lang="en-US" sz="1050" dirty="0"/>
          </a:p>
        </p:txBody>
      </p:sp>
      <p:sp>
        <p:nvSpPr>
          <p:cNvPr id="9" name="Text 7"/>
          <p:cNvSpPr/>
          <p:nvPr/>
        </p:nvSpPr>
        <p:spPr>
          <a:xfrm>
            <a:off x="4694858" y="1683469"/>
            <a:ext cx="3702844" cy="560710"/>
          </a:xfrm>
          <a:prstGeom prst="rect">
            <a:avLst/>
          </a:prstGeom>
          <a:noFill/>
          <a:ln/>
        </p:spPr>
        <p:txBody>
          <a:bodyPr wrap="square" lIns="0" tIns="0" rIns="0" bIns="0" rtlCol="0" anchor="t">
            <a:normAutofit/>
          </a:bodyPr>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For touring productions, the generator equation is where Marziani's advantage becomes transformative. Generator rentals, fuel costs, refueling logistics, and power distribution labor are all eliminated. Small portable lithium-ion battery stations replace the need for large diesel infrastructure entirely.</a:t>
            </a:r>
            <a:endParaRPr lang="en-US" sz="750" dirty="0"/>
          </a:p>
        </p:txBody>
      </p:sp>
      <p:sp>
        <p:nvSpPr>
          <p:cNvPr id="10" name="Text 8"/>
          <p:cNvSpPr/>
          <p:nvPr/>
        </p:nvSpPr>
        <p:spPr>
          <a:xfrm>
            <a:off x="4694858" y="2312268"/>
            <a:ext cx="3702844" cy="528042"/>
          </a:xfrm>
          <a:prstGeom prst="rect">
            <a:avLst/>
          </a:prstGeom>
          <a:noFill/>
          <a:ln/>
        </p:spPr>
        <p:txBody>
          <a:bodyPr wrap="square" lIns="0" tIns="0" rIns="0" bIns="0" rtlCol="0" anchor="t">
            <a:normAutofit/>
          </a:bodyPr>
          <a:lstStyle/>
          <a:p>
            <a:pPr algn="l" marL="342900" indent="-342900">
              <a:lnSpc>
                <a:spcPct val="96000"/>
              </a:lnSpc>
              <a:buSzPct val="100000"/>
              <a:buChar char="•"/>
            </a:pPr>
            <a:r>
              <a:rPr lang="en-US" sz="750" dirty="0">
                <a:solidFill>
                  <a:srgbClr val="67534F"/>
                </a:solidFill>
                <a:latin typeface="Montserrat" pitchFamily="34" charset="0"/>
                <a:ea typeface="Montserrat" pitchFamily="34" charset="-122"/>
                <a:cs typeface="Montserrat" pitchFamily="34" charset="-120"/>
              </a:rPr>
              <a:t>No generator rentals or fuel contracts</a:t>
            </a:r>
            <a:endParaRPr lang="en-US" sz="750" dirty="0"/>
          </a:p>
          <a:p>
            <a:pPr algn="l" marL="342900" indent="-342900">
              <a:lnSpc>
                <a:spcPct val="96000"/>
              </a:lnSpc>
              <a:buSzPct val="100000"/>
              <a:buChar char="•"/>
            </a:pPr>
            <a:r>
              <a:rPr lang="en-US" sz="750" dirty="0">
                <a:solidFill>
                  <a:srgbClr val="67534F"/>
                </a:solidFill>
                <a:latin typeface="Montserrat" pitchFamily="34" charset="0"/>
                <a:ea typeface="Montserrat" pitchFamily="34" charset="-122"/>
                <a:cs typeface="Montserrat" pitchFamily="34" charset="-120"/>
              </a:rPr>
              <a:t>No power distribution labor or cabling</a:t>
            </a:r>
            <a:endParaRPr lang="en-US" sz="750" dirty="0"/>
          </a:p>
          <a:p>
            <a:pPr algn="l" marL="342900" indent="-342900">
              <a:lnSpc>
                <a:spcPct val="96000"/>
              </a:lnSpc>
              <a:buSzPct val="100000"/>
              <a:buChar char="•"/>
            </a:pPr>
            <a:r>
              <a:rPr lang="en-US" sz="750" dirty="0">
                <a:solidFill>
                  <a:srgbClr val="67534F"/>
                </a:solidFill>
                <a:latin typeface="Montserrat" pitchFamily="34" charset="0"/>
                <a:ea typeface="Montserrat" pitchFamily="34" charset="-122"/>
                <a:cs typeface="Montserrat" pitchFamily="34" charset="-120"/>
              </a:rPr>
              <a:t>Operates on existing site power or battery stations</a:t>
            </a:r>
            <a:endParaRPr lang="en-US" sz="750" dirty="0"/>
          </a:p>
          <a:p>
            <a:pPr algn="l" marL="342900" indent="-342900">
              <a:lnSpc>
                <a:spcPct val="96000"/>
              </a:lnSpc>
              <a:buSzPct val="100000"/>
              <a:buChar char="•"/>
            </a:pPr>
            <a:r>
              <a:rPr lang="en-US" sz="750" dirty="0">
                <a:solidFill>
                  <a:srgbClr val="67534F"/>
                </a:solidFill>
                <a:latin typeface="Montserrat" pitchFamily="34" charset="0"/>
                <a:ea typeface="Montserrat" pitchFamily="34" charset="-122"/>
                <a:cs typeface="Montserrat" pitchFamily="34" charset="-120"/>
              </a:rPr>
              <a:t>Tens of thousands saved annually on a touring schedule</a:t>
            </a:r>
            <a:endParaRPr lang="en-US" sz="750" dirty="0"/>
          </a:p>
        </p:txBody>
      </p:sp>
      <p:sp>
        <p:nvSpPr>
          <p:cNvPr id="11" name="Text 9"/>
          <p:cNvSpPr/>
          <p:nvPr/>
        </p:nvSpPr>
        <p:spPr>
          <a:xfrm>
            <a:off x="750912" y="3005138"/>
            <a:ext cx="3773760" cy="319832"/>
          </a:xfrm>
          <a:prstGeom prst="rect">
            <a:avLst/>
          </a:prstGeom>
          <a:noFill/>
          <a:ln/>
        </p:spPr>
        <p:txBody>
          <a:bodyPr wrap="none" lIns="0" tIns="0" rIns="0" bIns="0" rtlCol="0" anchor="t"/>
          <a:lstStyle/>
          <a:p>
            <a:pPr algn="ctr" indent="0" marL="0">
              <a:lnSpc>
                <a:spcPct val="83000"/>
              </a:lnSpc>
              <a:buNone/>
            </a:pPr>
            <a:r>
              <a:rPr lang="en-US" sz="2500" dirty="0">
                <a:solidFill>
                  <a:srgbClr val="67534F"/>
                </a:solidFill>
                <a:latin typeface="Marcellus" pitchFamily="34" charset="0"/>
                <a:ea typeface="Marcellus" pitchFamily="34" charset="-122"/>
                <a:cs typeface="Marcellus" pitchFamily="34" charset="-120"/>
              </a:rPr>
              <a:t>$50K+</a:t>
            </a:r>
            <a:endParaRPr lang="en-US" sz="2500" dirty="0"/>
          </a:p>
        </p:txBody>
      </p:sp>
      <p:sp>
        <p:nvSpPr>
          <p:cNvPr id="12" name="Text 10"/>
          <p:cNvSpPr/>
          <p:nvPr/>
        </p:nvSpPr>
        <p:spPr>
          <a:xfrm>
            <a:off x="1941240" y="3430191"/>
            <a:ext cx="1393031" cy="181049"/>
          </a:xfrm>
          <a:prstGeom prst="rect">
            <a:avLst/>
          </a:prstGeom>
          <a:noFill/>
          <a:ln/>
        </p:spPr>
        <p:txBody>
          <a:bodyPr wrap="none" lIns="0" tIns="0" rIns="0" bIns="0" rtlCol="0" anchor="t"/>
          <a:lstStyle/>
          <a:p>
            <a:pPr algn="ctr" indent="0" marL="0">
              <a:lnSpc>
                <a:spcPct val="108000"/>
              </a:lnSpc>
              <a:buNone/>
            </a:pPr>
            <a:r>
              <a:rPr lang="en-US" sz="1050" dirty="0">
                <a:solidFill>
                  <a:srgbClr val="67534F"/>
                </a:solidFill>
                <a:latin typeface="Marcellus" pitchFamily="34" charset="0"/>
                <a:ea typeface="Marcellus" pitchFamily="34" charset="-122"/>
                <a:cs typeface="Marcellus" pitchFamily="34" charset="-120"/>
              </a:rPr>
              <a:t>Tour Savings</a:t>
            </a:r>
            <a:endParaRPr lang="en-US" sz="1050" dirty="0"/>
          </a:p>
        </p:txBody>
      </p:sp>
      <p:sp>
        <p:nvSpPr>
          <p:cNvPr id="13" name="Text 11"/>
          <p:cNvSpPr/>
          <p:nvPr/>
        </p:nvSpPr>
        <p:spPr>
          <a:xfrm>
            <a:off x="750912" y="3656633"/>
            <a:ext cx="3773760" cy="224284"/>
          </a:xfrm>
          <a:prstGeom prst="rect">
            <a:avLst/>
          </a:prstGeom>
          <a:noFill/>
          <a:ln/>
        </p:spPr>
        <p:txBody>
          <a:bodyPr wrap="square" lIns="0" tIns="0" rIns="0" bIns="0" rtlCol="0" anchor="t">
            <a:normAutofit/>
          </a:bodyPr>
          <a:lstStyle/>
          <a:p>
            <a:pPr algn="ctr"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Avoided generator and fuel costs over a 150-date tour versus traditional point-source rigs.</a:t>
            </a:r>
            <a:endParaRPr lang="en-US" sz="750" dirty="0"/>
          </a:p>
        </p:txBody>
      </p:sp>
      <p:sp>
        <p:nvSpPr>
          <p:cNvPr id="14" name="Text 12"/>
          <p:cNvSpPr/>
          <p:nvPr/>
        </p:nvSpPr>
        <p:spPr>
          <a:xfrm>
            <a:off x="4619253" y="3005138"/>
            <a:ext cx="3773760" cy="319832"/>
          </a:xfrm>
          <a:prstGeom prst="rect">
            <a:avLst/>
          </a:prstGeom>
          <a:noFill/>
          <a:ln/>
        </p:spPr>
        <p:txBody>
          <a:bodyPr wrap="none" lIns="0" tIns="0" rIns="0" bIns="0" rtlCol="0" anchor="t"/>
          <a:lstStyle/>
          <a:p>
            <a:pPr algn="ctr" indent="0" marL="0">
              <a:lnSpc>
                <a:spcPct val="83000"/>
              </a:lnSpc>
              <a:buNone/>
            </a:pPr>
            <a:r>
              <a:rPr lang="en-US" sz="2500" dirty="0">
                <a:solidFill>
                  <a:srgbClr val="67534F"/>
                </a:solidFill>
                <a:latin typeface="Marcellus" pitchFamily="34" charset="0"/>
                <a:ea typeface="Marcellus" pitchFamily="34" charset="-122"/>
                <a:cs typeface="Marcellus" pitchFamily="34" charset="-120"/>
              </a:rPr>
              <a:t>80%</a:t>
            </a:r>
            <a:endParaRPr lang="en-US" sz="2500" dirty="0"/>
          </a:p>
        </p:txBody>
      </p:sp>
      <p:sp>
        <p:nvSpPr>
          <p:cNvPr id="15" name="Text 13"/>
          <p:cNvSpPr/>
          <p:nvPr/>
        </p:nvSpPr>
        <p:spPr>
          <a:xfrm>
            <a:off x="5809580" y="3430191"/>
            <a:ext cx="1393031" cy="181049"/>
          </a:xfrm>
          <a:prstGeom prst="rect">
            <a:avLst/>
          </a:prstGeom>
          <a:noFill/>
          <a:ln/>
        </p:spPr>
        <p:txBody>
          <a:bodyPr wrap="none" lIns="0" tIns="0" rIns="0" bIns="0" rtlCol="0" anchor="t"/>
          <a:lstStyle/>
          <a:p>
            <a:pPr algn="ctr" indent="0" marL="0">
              <a:lnSpc>
                <a:spcPct val="108000"/>
              </a:lnSpc>
              <a:buNone/>
            </a:pPr>
            <a:r>
              <a:rPr lang="en-US" sz="1050" dirty="0">
                <a:solidFill>
                  <a:srgbClr val="67534F"/>
                </a:solidFill>
                <a:latin typeface="Marcellus" pitchFamily="34" charset="0"/>
                <a:ea typeface="Marcellus" pitchFamily="34" charset="-122"/>
                <a:cs typeface="Marcellus" pitchFamily="34" charset="-120"/>
              </a:rPr>
              <a:t>Labor Reduction</a:t>
            </a:r>
            <a:endParaRPr lang="en-US" sz="1050" dirty="0"/>
          </a:p>
        </p:txBody>
      </p:sp>
      <p:sp>
        <p:nvSpPr>
          <p:cNvPr id="16" name="Text 14"/>
          <p:cNvSpPr/>
          <p:nvPr/>
        </p:nvSpPr>
        <p:spPr>
          <a:xfrm>
            <a:off x="4619253" y="3656633"/>
            <a:ext cx="3773760" cy="224284"/>
          </a:xfrm>
          <a:prstGeom prst="rect">
            <a:avLst/>
          </a:prstGeom>
          <a:noFill/>
          <a:ln/>
        </p:spPr>
        <p:txBody>
          <a:bodyPr wrap="square" lIns="0" tIns="0" rIns="0" bIns="0" rtlCol="0" anchor="t">
            <a:normAutofit/>
          </a:bodyPr>
          <a:lstStyle/>
          <a:p>
            <a:pPr algn="ctr"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Fewer cabinets, less rigging, and simplified power means dramatically lower install labor costs.</a:t>
            </a:r>
            <a:endParaRPr lang="en-US" sz="750" dirty="0"/>
          </a:p>
        </p:txBody>
      </p:sp>
      <p:sp>
        <p:nvSpPr>
          <p:cNvPr id="17" name="Text 15"/>
          <p:cNvSpPr/>
          <p:nvPr/>
        </p:nvSpPr>
        <p:spPr>
          <a:xfrm>
            <a:off x="750912" y="4080718"/>
            <a:ext cx="3773760" cy="319832"/>
          </a:xfrm>
          <a:prstGeom prst="rect">
            <a:avLst/>
          </a:prstGeom>
          <a:noFill/>
          <a:ln/>
        </p:spPr>
        <p:txBody>
          <a:bodyPr wrap="none" lIns="0" tIns="0" rIns="0" bIns="0" rtlCol="0" anchor="t"/>
          <a:lstStyle/>
          <a:p>
            <a:pPr algn="ctr" indent="0" marL="0">
              <a:lnSpc>
                <a:spcPct val="83000"/>
              </a:lnSpc>
              <a:buNone/>
            </a:pPr>
            <a:r>
              <a:rPr lang="en-US" sz="2500" dirty="0">
                <a:solidFill>
                  <a:srgbClr val="67534F"/>
                </a:solidFill>
                <a:latin typeface="Marcellus" pitchFamily="34" charset="0"/>
                <a:ea typeface="Marcellus" pitchFamily="34" charset="-122"/>
                <a:cs typeface="Marcellus" pitchFamily="34" charset="-120"/>
              </a:rPr>
              <a:t>0.2 kW</a:t>
            </a:r>
            <a:endParaRPr lang="en-US" sz="2500" dirty="0"/>
          </a:p>
        </p:txBody>
      </p:sp>
      <p:sp>
        <p:nvSpPr>
          <p:cNvPr id="18" name="Text 16"/>
          <p:cNvSpPr/>
          <p:nvPr/>
        </p:nvSpPr>
        <p:spPr>
          <a:xfrm>
            <a:off x="1941240" y="4505771"/>
            <a:ext cx="1393031" cy="181049"/>
          </a:xfrm>
          <a:prstGeom prst="rect">
            <a:avLst/>
          </a:prstGeom>
          <a:noFill/>
          <a:ln/>
        </p:spPr>
        <p:txBody>
          <a:bodyPr wrap="none" lIns="0" tIns="0" rIns="0" bIns="0" rtlCol="0" anchor="t"/>
          <a:lstStyle/>
          <a:p>
            <a:pPr algn="ctr" indent="0" marL="0">
              <a:lnSpc>
                <a:spcPct val="108000"/>
              </a:lnSpc>
              <a:buNone/>
            </a:pPr>
            <a:r>
              <a:rPr lang="en-US" sz="1050" dirty="0">
                <a:solidFill>
                  <a:srgbClr val="67534F"/>
                </a:solidFill>
                <a:latin typeface="Marcellus" pitchFamily="34" charset="0"/>
                <a:ea typeface="Marcellus" pitchFamily="34" charset="-122"/>
                <a:cs typeface="Marcellus" pitchFamily="34" charset="-120"/>
              </a:rPr>
              <a:t>Total System Draw</a:t>
            </a:r>
            <a:endParaRPr lang="en-US" sz="1050" dirty="0"/>
          </a:p>
        </p:txBody>
      </p:sp>
      <p:sp>
        <p:nvSpPr>
          <p:cNvPr id="19" name="Text 17"/>
          <p:cNvSpPr/>
          <p:nvPr/>
        </p:nvSpPr>
        <p:spPr>
          <a:xfrm>
            <a:off x="750912" y="4732213"/>
            <a:ext cx="3773760" cy="112142"/>
          </a:xfrm>
          <a:prstGeom prst="rect">
            <a:avLst/>
          </a:prstGeom>
          <a:noFill/>
          <a:ln/>
        </p:spPr>
        <p:txBody>
          <a:bodyPr wrap="none" lIns="0" tIns="0" rIns="0" bIns="0" rtlCol="0" anchor="t"/>
          <a:lstStyle/>
          <a:p>
            <a:pPr algn="ctr"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Complete concert-level rig. Same power as a laptop and a monitor.</a:t>
            </a:r>
            <a:endParaRPr lang="en-US" sz="750" dirty="0"/>
          </a:p>
        </p:txBody>
      </p:sp>
      <p:sp>
        <p:nvSpPr>
          <p:cNvPr id="20" name="Text 18"/>
          <p:cNvSpPr/>
          <p:nvPr/>
        </p:nvSpPr>
        <p:spPr>
          <a:xfrm>
            <a:off x="4619253" y="4080718"/>
            <a:ext cx="3773760" cy="319832"/>
          </a:xfrm>
          <a:prstGeom prst="rect">
            <a:avLst/>
          </a:prstGeom>
          <a:noFill/>
          <a:ln/>
        </p:spPr>
        <p:txBody>
          <a:bodyPr wrap="none" lIns="0" tIns="0" rIns="0" bIns="0" rtlCol="0" anchor="t"/>
          <a:lstStyle/>
          <a:p>
            <a:pPr algn="ctr" indent="0" marL="0">
              <a:lnSpc>
                <a:spcPct val="83000"/>
              </a:lnSpc>
              <a:buNone/>
            </a:pPr>
            <a:r>
              <a:rPr lang="en-US" sz="2500" dirty="0">
                <a:solidFill>
                  <a:srgbClr val="67534F"/>
                </a:solidFill>
                <a:latin typeface="Marcellus" pitchFamily="34" charset="0"/>
                <a:ea typeface="Marcellus" pitchFamily="34" charset="-122"/>
                <a:cs typeface="Marcellus" pitchFamily="34" charset="-120"/>
              </a:rPr>
              <a:t>10 yr</a:t>
            </a:r>
            <a:endParaRPr lang="en-US" sz="2500" dirty="0"/>
          </a:p>
        </p:txBody>
      </p:sp>
      <p:sp>
        <p:nvSpPr>
          <p:cNvPr id="21" name="Text 19"/>
          <p:cNvSpPr/>
          <p:nvPr/>
        </p:nvSpPr>
        <p:spPr>
          <a:xfrm>
            <a:off x="5809580" y="4505771"/>
            <a:ext cx="1393031" cy="181049"/>
          </a:xfrm>
          <a:prstGeom prst="rect">
            <a:avLst/>
          </a:prstGeom>
          <a:noFill/>
          <a:ln/>
        </p:spPr>
        <p:txBody>
          <a:bodyPr wrap="none" lIns="0" tIns="0" rIns="0" bIns="0" rtlCol="0" anchor="t"/>
          <a:lstStyle/>
          <a:p>
            <a:pPr algn="ctr" indent="0" marL="0">
              <a:lnSpc>
                <a:spcPct val="108000"/>
              </a:lnSpc>
              <a:buNone/>
            </a:pPr>
            <a:r>
              <a:rPr lang="en-US" sz="1050" dirty="0">
                <a:solidFill>
                  <a:srgbClr val="67534F"/>
                </a:solidFill>
                <a:latin typeface="Marcellus" pitchFamily="34" charset="0"/>
                <a:ea typeface="Marcellus" pitchFamily="34" charset="-122"/>
                <a:cs typeface="Marcellus" pitchFamily="34" charset="-120"/>
              </a:rPr>
              <a:t>Warranty</a:t>
            </a:r>
            <a:endParaRPr lang="en-US" sz="1050" dirty="0"/>
          </a:p>
        </p:txBody>
      </p:sp>
      <p:sp>
        <p:nvSpPr>
          <p:cNvPr id="22" name="Text 20"/>
          <p:cNvSpPr/>
          <p:nvPr/>
        </p:nvSpPr>
        <p:spPr>
          <a:xfrm>
            <a:off x="4619253" y="4732213"/>
            <a:ext cx="3773760" cy="112142"/>
          </a:xfrm>
          <a:prstGeom prst="rect">
            <a:avLst/>
          </a:prstGeom>
          <a:noFill/>
          <a:ln/>
        </p:spPr>
        <p:txBody>
          <a:bodyPr wrap="none" lIns="0" tIns="0" rIns="0" bIns="0" rtlCol="0" anchor="t"/>
          <a:lstStyle/>
          <a:p>
            <a:pPr algn="ctr"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Industry-leading coverage, unmatched by traditional manufacturers.</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41871" y="340221"/>
            <a:ext cx="4619848" cy="412849"/>
          </a:xfrm>
          <a:prstGeom prst="rect">
            <a:avLst/>
          </a:prstGeom>
          <a:noFill/>
          <a:ln/>
        </p:spPr>
        <p:txBody>
          <a:bodyPr wrap="none" lIns="0" tIns="0" rIns="0" bIns="0" rtlCol="0" anchor="t"/>
          <a:lstStyle/>
          <a:p>
            <a:pPr algn="l" indent="0" marL="0">
              <a:lnSpc>
                <a:spcPct val="108000"/>
              </a:lnSpc>
              <a:buNone/>
            </a:pPr>
            <a:r>
              <a:rPr lang="en-US" sz="2500" dirty="0">
                <a:solidFill>
                  <a:srgbClr val="532418"/>
                </a:solidFill>
                <a:latin typeface="Marcellus" pitchFamily="34" charset="0"/>
                <a:ea typeface="Marcellus" pitchFamily="34" charset="-122"/>
                <a:cs typeface="Marcellus" pitchFamily="34" charset="-120"/>
              </a:rPr>
              <a:t>The "Zero-Distro" Advantage</a:t>
            </a:r>
            <a:endParaRPr lang="en-US" sz="2500" dirty="0"/>
          </a:p>
        </p:txBody>
      </p:sp>
      <p:sp>
        <p:nvSpPr>
          <p:cNvPr id="3" name="Text 1"/>
          <p:cNvSpPr/>
          <p:nvPr/>
        </p:nvSpPr>
        <p:spPr>
          <a:xfrm>
            <a:off x="441871" y="949821"/>
            <a:ext cx="8260259" cy="1985814"/>
          </a:xfrm>
          <a:prstGeom prst="rect">
            <a:avLst/>
          </a:prstGeom>
          <a:noFill/>
          <a:ln/>
        </p:spPr>
        <p:txBody>
          <a:bodyPr wrap="square" lIns="0" tIns="0" rIns="0" bIns="0" rtlCol="0" anchor="t">
            <a:normAutofit/>
          </a:bodyPr>
          <a:lstStyle/>
          <a:p>
            <a:pPr algn="l" indent="0" marL="0">
              <a:lnSpc>
                <a:spcPct val="102000"/>
              </a:lnSpc>
              <a:spcAft>
                <a:spcPts val="850"/>
              </a:spcAft>
              <a:buNone/>
            </a:pPr>
            <a:r>
              <a:rPr lang="en-US" sz="850" dirty="0">
                <a:solidFill>
                  <a:srgbClr val="67534F"/>
                </a:solidFill>
                <a:latin typeface="Montserrat" pitchFamily="34" charset="0"/>
                <a:ea typeface="Montserrat" pitchFamily="34" charset="-122"/>
                <a:cs typeface="Montserrat" pitchFamily="34" charset="-120"/>
              </a:rPr>
              <a:t>When you choose Marziani, you aren't just investing in superior sound. You're eliminating the logistics, labor, and infrastructure headaches that have defined traditional commercial audio for decades. The conventional audio production workflow is built around a cascade of dependencies: high-amperage power requires specialized electrical contracting; multiple amplifier racks require dedicated rack space and ventilation; heavy cone cabinets require engineered rigging points and load calculations; distributed speaker networks require careful delay alignment and phase management. Remove any link in that chain and the whole system is compromised.</a:t>
            </a:r>
            <a:endParaRPr lang="en-US" sz="850" dirty="0"/>
          </a:p>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Marziani's Zero-Distro architecture breaks every link in that chain simultaneously. A stereo pair of Matryxx</a:t>
            </a:r>
            <a:pPr algn="l" indent="0" marL="0">
              <a:lnSpc>
                <a:spcPct val="102000"/>
              </a:lnSpc>
              <a:buNone/>
            </a:pPr>
            <a:r>
              <a:rPr lang="en-US" sz="850" dirty="0">
                <a:solidFill>
                  <a:srgbClr val="000000"/>
                </a:solidFill>
                <a:latin typeface="Montserrat" pitchFamily="34" charset="0"/>
                <a:ea typeface="Montserrat" pitchFamily="34" charset="-122"/>
                <a:cs typeface="Montserrat" pitchFamily="34" charset="-120"/>
              </a:rPr>
              <a:t>™</a:t>
            </a:r>
            <a:pPr algn="l" indent="0" marL="0">
              <a:lnSpc>
                <a:spcPct val="102000"/>
              </a:lnSpc>
              <a:spcAft>
                <a:spcPts val="850"/>
              </a:spcAft>
              <a:buNone/>
            </a:pPr>
            <a:r>
              <a:rPr lang="en-US" sz="850" dirty="0">
                <a:solidFill>
                  <a:srgbClr val="67534F"/>
                </a:solidFill>
                <a:latin typeface="Montserrat" pitchFamily="34" charset="0"/>
                <a:ea typeface="Montserrat" pitchFamily="34" charset="-122"/>
                <a:cs typeface="Montserrat" pitchFamily="34" charset="-120"/>
              </a:rPr>
              <a:t> arrays replaces an entire distributed speaker grid. A single standard 110V circuit replaces a dedicated power distribution system. Onboard processing replaces racks of outboard equipment. The result isn't just simpler — it's faster to deploy, easier to maintain, more reliable in operation, and aesthetically superior in any architectural context.</a:t>
            </a:r>
            <a:endParaRPr lang="en-US" sz="850" dirty="0"/>
          </a:p>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For touring production managers, Zero-Distro translates directly into faster load-in and load-out, reduced truck space, fewer crew members required, and the elimination of generator logistics that have historically consumed entire production management bandwidth on outdoor events. For permanent installation specifiers, it means a system that can be installed by a significantly smaller crew in a fraction of the time, with no requirement for commercial electrical contractors to run dedicated high-amperage circuits throughout the venue.</a:t>
            </a:r>
            <a:endParaRPr lang="en-US" sz="8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27583" y="3046288"/>
            <a:ext cx="2702123" cy="1264221"/>
          </a:xfrm>
          <a:prstGeom prst="rect">
            <a:avLst/>
          </a:prstGeom>
        </p:spPr>
      </p:pic>
      <p:sp>
        <p:nvSpPr>
          <p:cNvPr id="5" name="Text 2"/>
          <p:cNvSpPr/>
          <p:nvPr/>
        </p:nvSpPr>
        <p:spPr>
          <a:xfrm>
            <a:off x="609451" y="3171006"/>
            <a:ext cx="2395538" cy="412849"/>
          </a:xfrm>
          <a:prstGeom prst="rect">
            <a:avLst/>
          </a:prstGeom>
          <a:noFill/>
          <a:ln/>
        </p:spPr>
        <p:txBody>
          <a:bodyPr wrap="square" lIns="0" tIns="0" rIns="0" bIns="0" rtlCol="0" anchor="t">
            <a:normAutofit/>
          </a:bodyPr>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No Heavy-Gauge Copper Cabling</a:t>
            </a:r>
            <a:endParaRPr lang="en-US" sz="1250" dirty="0"/>
          </a:p>
        </p:txBody>
      </p:sp>
      <p:sp>
        <p:nvSpPr>
          <p:cNvPr id="6" name="Text 3"/>
          <p:cNvSpPr/>
          <p:nvPr/>
        </p:nvSpPr>
        <p:spPr>
          <a:xfrm>
            <a:off x="609451" y="3642866"/>
            <a:ext cx="2395538" cy="542925"/>
          </a:xfrm>
          <a:prstGeom prst="rect">
            <a:avLst/>
          </a:prstGeom>
          <a:noFill/>
          <a:ln/>
        </p:spPr>
        <p:txBody>
          <a:bodyPr wrap="square" lIns="0" tIns="0" rIns="0" bIns="0" rtlCol="0" anchor="t">
            <a:normAutofit/>
          </a:bodyPr>
          <a:lstStyle/>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Standard low-voltage signal and power cabling is all that's required. No high-amperage runs, no conduit, no specialized electrical labor.</a:t>
            </a:r>
            <a:endParaRPr lang="en-US" sz="8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3795" y="3046288"/>
            <a:ext cx="2702123" cy="1264221"/>
          </a:xfrm>
          <a:prstGeom prst="rect">
            <a:avLst/>
          </a:prstGeom>
        </p:spPr>
      </p:pic>
      <p:sp>
        <p:nvSpPr>
          <p:cNvPr id="8" name="Text 4"/>
          <p:cNvSpPr/>
          <p:nvPr/>
        </p:nvSpPr>
        <p:spPr>
          <a:xfrm>
            <a:off x="3395663" y="3171006"/>
            <a:ext cx="2395538" cy="412849"/>
          </a:xfrm>
          <a:prstGeom prst="rect">
            <a:avLst/>
          </a:prstGeom>
          <a:noFill/>
          <a:ln/>
        </p:spPr>
        <p:txBody>
          <a:bodyPr wrap="square" lIns="0" tIns="0" rIns="0" bIns="0" rtlCol="0" anchor="t">
            <a:normAutofit/>
          </a:bodyPr>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No Generator Rentals or Diesel Refueling</a:t>
            </a:r>
            <a:endParaRPr lang="en-US" sz="1250" dirty="0"/>
          </a:p>
        </p:txBody>
      </p:sp>
      <p:sp>
        <p:nvSpPr>
          <p:cNvPr id="9" name="Text 5"/>
          <p:cNvSpPr/>
          <p:nvPr/>
        </p:nvSpPr>
        <p:spPr>
          <a:xfrm>
            <a:off x="3395663" y="3642866"/>
            <a:ext cx="2395538" cy="542925"/>
          </a:xfrm>
          <a:prstGeom prst="rect">
            <a:avLst/>
          </a:prstGeom>
          <a:noFill/>
          <a:ln/>
        </p:spPr>
        <p:txBody>
          <a:bodyPr wrap="square" lIns="0" tIns="0" rIns="0" bIns="0" rtlCol="0" anchor="t">
            <a:normAutofit/>
          </a:bodyPr>
          <a:lstStyle/>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Touring productions run on site power or portable battery stations. Eliminate fuel logistics, generator maintenance, and power distribution labor entirely.</a:t>
            </a:r>
            <a:endParaRPr lang="en-US" sz="85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00006" y="3046288"/>
            <a:ext cx="2702123" cy="1264221"/>
          </a:xfrm>
          <a:prstGeom prst="rect">
            <a:avLst/>
          </a:prstGeom>
        </p:spPr>
      </p:pic>
      <p:sp>
        <p:nvSpPr>
          <p:cNvPr id="11" name="Text 6"/>
          <p:cNvSpPr/>
          <p:nvPr/>
        </p:nvSpPr>
        <p:spPr>
          <a:xfrm>
            <a:off x="6181874" y="3171006"/>
            <a:ext cx="1912069" cy="206425"/>
          </a:xfrm>
          <a:prstGeom prst="rect">
            <a:avLst/>
          </a:prstGeom>
          <a:noFill/>
          <a:ln/>
        </p:spPr>
        <p:txBody>
          <a:bodyPr wrap="none" lIns="0" tIns="0" rIns="0" bIns="0" rtlCol="0" anchor="t"/>
          <a:lstStyle/>
          <a:p>
            <a:pPr algn="l" indent="0" marL="0">
              <a:lnSpc>
                <a:spcPct val="108000"/>
              </a:lnSpc>
              <a:buNone/>
            </a:pPr>
            <a:r>
              <a:rPr lang="en-US" sz="1250" dirty="0">
                <a:solidFill>
                  <a:srgbClr val="67534F"/>
                </a:solidFill>
                <a:latin typeface="Marcellus" pitchFamily="34" charset="0"/>
                <a:ea typeface="Marcellus" pitchFamily="34" charset="-122"/>
                <a:cs typeface="Marcellus" pitchFamily="34" charset="-120"/>
              </a:rPr>
              <a:t>Plug-and-Play Deployment</a:t>
            </a:r>
            <a:endParaRPr lang="en-US" sz="1250" dirty="0"/>
          </a:p>
        </p:txBody>
      </p:sp>
      <p:sp>
        <p:nvSpPr>
          <p:cNvPr id="12" name="Text 7"/>
          <p:cNvSpPr/>
          <p:nvPr/>
        </p:nvSpPr>
        <p:spPr>
          <a:xfrm>
            <a:off x="6181874" y="3436441"/>
            <a:ext cx="2395538" cy="542925"/>
          </a:xfrm>
          <a:prstGeom prst="rect">
            <a:avLst/>
          </a:prstGeom>
          <a:noFill/>
          <a:ln/>
        </p:spPr>
        <p:txBody>
          <a:bodyPr wrap="square" lIns="0" tIns="0" rIns="0" bIns="0" rtlCol="0" anchor="t">
            <a:normAutofit/>
          </a:bodyPr>
          <a:lstStyle/>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A complete Matryxx</a:t>
            </a:r>
            <a:pPr algn="l" indent="0" marL="0">
              <a:lnSpc>
                <a:spcPct val="102000"/>
              </a:lnSpc>
              <a:buNone/>
            </a:pPr>
            <a:r>
              <a:rPr lang="en-US" sz="850" dirty="0">
                <a:solidFill>
                  <a:srgbClr val="000000"/>
                </a:solidFill>
                <a:latin typeface="Montserrat" pitchFamily="34" charset="0"/>
                <a:ea typeface="Montserrat" pitchFamily="34" charset="-122"/>
                <a:cs typeface="Montserrat" pitchFamily="34" charset="-120"/>
              </a:rPr>
              <a:t>™</a:t>
            </a:r>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 rig runs off the same wall outlet as a laptop or phone charger. From truck to front-of-house in a fraction of the time of traditional systems.</a:t>
            </a:r>
            <a:endParaRPr lang="en-US" sz="850" dirty="0"/>
          </a:p>
        </p:txBody>
      </p:sp>
      <p:sp>
        <p:nvSpPr>
          <p:cNvPr id="13" name="Text 8"/>
          <p:cNvSpPr/>
          <p:nvPr/>
        </p:nvSpPr>
        <p:spPr>
          <a:xfrm>
            <a:off x="607516" y="4421163"/>
            <a:ext cx="8094613" cy="271463"/>
          </a:xfrm>
          <a:prstGeom prst="rect">
            <a:avLst/>
          </a:prstGeom>
          <a:noFill/>
          <a:ln/>
        </p:spPr>
        <p:txBody>
          <a:bodyPr wrap="square" lIns="0" tIns="0" rIns="0" bIns="0" rtlCol="0" anchor="t">
            <a:normAutofit/>
          </a:bodyPr>
          <a:lstStyle/>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"With Marziani Labs, you get 100+ dB of phase-coherent sound from a single 110V wall outlet. Over a 150-date tour, that's $50,000+ you're not spending on generators and fuel — and a premium sonic experience your audience will never forget."</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465162" y="362248"/>
            <a:ext cx="1132954" cy="186779"/>
          </a:xfrm>
          <a:prstGeom prst="roundRect">
            <a:avLst>
              <a:gd name="adj" fmla="val 20920"/>
            </a:avLst>
          </a:prstGeom>
          <a:solidFill>
            <a:srgbClr val="FFE0CC"/>
          </a:solidFill>
          <a:ln/>
        </p:spPr>
      </p:sp>
      <p:sp>
        <p:nvSpPr>
          <p:cNvPr id="3" name="Text 1"/>
          <p:cNvSpPr/>
          <p:nvPr/>
        </p:nvSpPr>
        <p:spPr>
          <a:xfrm>
            <a:off x="534888" y="397073"/>
            <a:ext cx="1450702" cy="117128"/>
          </a:xfrm>
          <a:prstGeom prst="rect">
            <a:avLst/>
          </a:prstGeom>
          <a:noFill/>
          <a:ln/>
        </p:spPr>
        <p:txBody>
          <a:bodyPr wrap="none" lIns="0" tIns="0" rIns="0" bIns="0" rtlCol="0" anchor="t"/>
          <a:lstStyle/>
          <a:p>
            <a:pPr algn="l" indent="0" marL="0">
              <a:lnSpc>
                <a:spcPct val="105000"/>
              </a:lnSpc>
              <a:buNone/>
            </a:pPr>
            <a:r>
              <a:rPr lang="en-US" sz="700" dirty="0">
                <a:solidFill>
                  <a:srgbClr val="67534F"/>
                </a:solidFill>
                <a:latin typeface="Montserrat" pitchFamily="34" charset="0"/>
                <a:ea typeface="Montserrat" pitchFamily="34" charset="-122"/>
                <a:cs typeface="Montserrat" pitchFamily="34" charset="-120"/>
              </a:rPr>
              <a:t>SALES ENABLEMENT</a:t>
            </a:r>
            <a:endParaRPr lang="en-US" sz="700" dirty="0"/>
          </a:p>
        </p:txBody>
      </p:sp>
      <p:sp>
        <p:nvSpPr>
          <p:cNvPr id="4" name="Text 2"/>
          <p:cNvSpPr/>
          <p:nvPr/>
        </p:nvSpPr>
        <p:spPr>
          <a:xfrm>
            <a:off x="465162" y="592634"/>
            <a:ext cx="6662440" cy="434578"/>
          </a:xfrm>
          <a:prstGeom prst="rect">
            <a:avLst/>
          </a:prstGeom>
          <a:noFill/>
          <a:ln/>
        </p:spPr>
        <p:txBody>
          <a:bodyPr wrap="none" lIns="0" tIns="0" rIns="0" bIns="0" rtlCol="0" anchor="t"/>
          <a:lstStyle/>
          <a:p>
            <a:pPr algn="l" indent="0" marL="0">
              <a:lnSpc>
                <a:spcPct val="108000"/>
              </a:lnSpc>
              <a:buNone/>
            </a:pPr>
            <a:r>
              <a:rPr lang="en-US" sz="2600" dirty="0">
                <a:solidFill>
                  <a:srgbClr val="532418"/>
                </a:solidFill>
                <a:latin typeface="Marcellus" pitchFamily="34" charset="0"/>
                <a:ea typeface="Marcellus" pitchFamily="34" charset="-122"/>
                <a:cs typeface="Marcellus" pitchFamily="34" charset="-120"/>
              </a:rPr>
              <a:t>Answering the "Why Marziani?" Question</a:t>
            </a:r>
            <a:endParaRPr lang="en-US" sz="2600" dirty="0"/>
          </a:p>
        </p:txBody>
      </p:sp>
      <p:sp>
        <p:nvSpPr>
          <p:cNvPr id="5" name="Text 3"/>
          <p:cNvSpPr/>
          <p:nvPr/>
        </p:nvSpPr>
        <p:spPr>
          <a:xfrm>
            <a:off x="465162" y="1190699"/>
            <a:ext cx="8213675" cy="2305050"/>
          </a:xfrm>
          <a:prstGeom prst="rect">
            <a:avLst/>
          </a:prstGeom>
          <a:noFill/>
          <a:ln/>
        </p:spPr>
        <p:txBody>
          <a:bodyPr wrap="square" lIns="0" tIns="0" rIns="0" bIns="0" rtlCol="0" anchor="t">
            <a:normAutofit/>
          </a:bodyPr>
          <a:lstStyle/>
          <a:p>
            <a:pPr algn="l" indent="0" marL="0">
              <a:lnSpc>
                <a:spcPct val="105000"/>
              </a:lnSpc>
              <a:buNone/>
            </a:pPr>
            <a:r>
              <a:rPr lang="en-US" sz="900" dirty="0">
                <a:solidFill>
                  <a:srgbClr val="67534F"/>
                </a:solidFill>
                <a:latin typeface="Montserrat" pitchFamily="34" charset="0"/>
                <a:ea typeface="Montserrat" pitchFamily="34" charset="-122"/>
                <a:cs typeface="Montserrat" pitchFamily="34" charset="-120"/>
              </a:rPr>
              <a:t>When positioned against traditional pendant or distributed point-source speaker grids, the Matryxx</a:t>
            </a:r>
            <a:pPr algn="l" indent="0" marL="0">
              <a:lnSpc>
                <a:spcPct val="105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5000"/>
              </a:lnSpc>
              <a:spcAft>
                <a:spcPts val="950"/>
              </a:spcAft>
              <a:buNone/>
            </a:pPr>
            <a:r>
              <a:rPr lang="en-US" sz="900" dirty="0">
                <a:solidFill>
                  <a:srgbClr val="67534F"/>
                </a:solidFill>
                <a:latin typeface="Montserrat" pitchFamily="34" charset="0"/>
                <a:ea typeface="Montserrat" pitchFamily="34" charset="-122"/>
                <a:cs typeface="Montserrat" pitchFamily="34" charset="-120"/>
              </a:rPr>
              <a:t> system requires a fundamental reframe of how customers evaluate audio system value. Most specifiers and venue owners approach the buying conversation anchored to familiar reference points: per-unit cost, brand recognition, and the assumption that more speakers equals better coverage. All three of these assumptions work against legacy systems when examined rigorously — and all three become powerful selling tools when the conversation is reframed around total cost of ownership, acoustic performance, and operational simplicity.</a:t>
            </a:r>
            <a:endParaRPr lang="en-US" sz="900" dirty="0"/>
          </a:p>
          <a:p>
            <a:pPr algn="l" indent="0" marL="0">
              <a:lnSpc>
                <a:spcPct val="105000"/>
              </a:lnSpc>
              <a:spcAft>
                <a:spcPts val="950"/>
              </a:spcAft>
              <a:buNone/>
            </a:pPr>
            <a:r>
              <a:rPr lang="en-US" sz="900" dirty="0">
                <a:solidFill>
                  <a:srgbClr val="67534F"/>
                </a:solidFill>
                <a:latin typeface="Montserrat" pitchFamily="34" charset="0"/>
                <a:ea typeface="Montserrat" pitchFamily="34" charset="-122"/>
                <a:cs typeface="Montserrat" pitchFamily="34" charset="-120"/>
              </a:rPr>
              <a:t>The most important reframe is the distinction between distributed point-source architecture and coherent plane-source projection. Traditional pendant and distributed speaker systems scatter dozens — sometimes hundreds — of individual cone drivers throughout a venue, relying on overlapping coverage patterns and DSP delay alignment to approximate even distribution. The result is acoustically compromised by design: overlapping wavefronts create phase cancellation, producing the "acoustic mud" effect that is the signature limitation of distributed systems in large spaces. Some audience members are over-driven; others sit in dead zones where cancellation has robbed the system of intelligibility.</a:t>
            </a:r>
            <a:endParaRPr lang="en-US" sz="900" dirty="0"/>
          </a:p>
          <a:p>
            <a:pPr algn="l" indent="0" marL="0">
              <a:lnSpc>
                <a:spcPct val="105000"/>
              </a:lnSpc>
              <a:buNone/>
            </a:pPr>
            <a:r>
              <a:rPr lang="en-US" sz="900" dirty="0">
                <a:solidFill>
                  <a:srgbClr val="67534F"/>
                </a:solidFill>
                <a:latin typeface="Montserrat" pitchFamily="34" charset="0"/>
                <a:ea typeface="Montserrat" pitchFamily="34" charset="-122"/>
                <a:cs typeface="Montserrat" pitchFamily="34" charset="-120"/>
              </a:rPr>
              <a:t>Marziani's coherent plane-source architecture eliminates this problem at the physics level. A single Matryxx</a:t>
            </a:r>
            <a:pPr algn="l" indent="0" marL="0">
              <a:lnSpc>
                <a:spcPct val="105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5000"/>
              </a:lnSpc>
              <a:buNone/>
            </a:pPr>
            <a:r>
              <a:rPr lang="en-US" sz="900" dirty="0">
                <a:solidFill>
                  <a:srgbClr val="67534F"/>
                </a:solidFill>
                <a:latin typeface="Montserrat" pitchFamily="34" charset="0"/>
                <a:ea typeface="Montserrat" pitchFamily="34" charset="-122"/>
                <a:cs typeface="Montserrat" pitchFamily="34" charset="-120"/>
              </a:rPr>
              <a:t> array projects a controlled cylindrical wave with consistent volume, phase integrity, and intelligibility from 10 feet to 500 feet. There are no overlapping cabinets to create cancellation, no hot spots to manage, and no dead zones to explain away to the venue owner after the install is complete.</a:t>
            </a:r>
            <a:endParaRPr lang="en-US" sz="900" dirty="0"/>
          </a:p>
        </p:txBody>
      </p:sp>
      <p:pic>
        <p:nvPicPr>
          <p:cNvPr id="6" name="Image 0" descr="preencoded.png">    </p:cNvPr>
          <p:cNvPicPr>
            <a:picLocks noChangeAspect="1"/>
          </p:cNvPicPr>
          <p:nvPr/>
        </p:nvPicPr>
        <p:blipFill>
          <a:blip r:embed="rId1"/>
          <a:stretch>
            <a:fillRect/>
          </a:stretch>
        </p:blipFill>
        <p:spPr>
          <a:xfrm>
            <a:off x="465162" y="3618384"/>
            <a:ext cx="2093268" cy="116286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434132" y="476771"/>
            <a:ext cx="1161678" cy="170855"/>
          </a:xfrm>
          <a:prstGeom prst="roundRect">
            <a:avLst>
              <a:gd name="adj" fmla="val 21345"/>
            </a:avLst>
          </a:prstGeom>
          <a:solidFill>
            <a:srgbClr val="FFE0CC"/>
          </a:solidFill>
          <a:ln/>
        </p:spPr>
      </p:sp>
      <p:sp>
        <p:nvSpPr>
          <p:cNvPr id="3" name="Text 1"/>
          <p:cNvSpPr/>
          <p:nvPr/>
        </p:nvSpPr>
        <p:spPr>
          <a:xfrm>
            <a:off x="499244" y="509290"/>
            <a:ext cx="1488653" cy="105817"/>
          </a:xfrm>
          <a:prstGeom prst="rect">
            <a:avLst/>
          </a:prstGeom>
          <a:noFill/>
          <a:ln/>
        </p:spPr>
        <p:txBody>
          <a:bodyPr wrap="none" lIns="0" tIns="0" rIns="0" bIns="0" rtlCol="0" anchor="t"/>
          <a:lstStyle/>
          <a:p>
            <a:pPr algn="l" indent="0" marL="0">
              <a:lnSpc>
                <a:spcPct val="102000"/>
              </a:lnSpc>
              <a:buNone/>
            </a:pPr>
            <a:r>
              <a:rPr lang="en-US" sz="650" dirty="0">
                <a:solidFill>
                  <a:srgbClr val="67534F"/>
                </a:solidFill>
                <a:latin typeface="Montserrat" pitchFamily="34" charset="0"/>
                <a:ea typeface="Montserrat" pitchFamily="34" charset="-122"/>
                <a:cs typeface="Montserrat" pitchFamily="34" charset="-120"/>
              </a:rPr>
              <a:t>OBJECTION HANDLING</a:t>
            </a:r>
            <a:endParaRPr lang="en-US" sz="650" dirty="0"/>
          </a:p>
        </p:txBody>
      </p:sp>
      <p:sp>
        <p:nvSpPr>
          <p:cNvPr id="4" name="Text 2"/>
          <p:cNvSpPr/>
          <p:nvPr/>
        </p:nvSpPr>
        <p:spPr>
          <a:xfrm>
            <a:off x="434132" y="685577"/>
            <a:ext cx="6882557" cy="405557"/>
          </a:xfrm>
          <a:prstGeom prst="rect">
            <a:avLst/>
          </a:prstGeom>
          <a:noFill/>
          <a:ln/>
        </p:spPr>
        <p:txBody>
          <a:bodyPr wrap="none" lIns="0" tIns="0" rIns="0" bIns="0" rtlCol="0" anchor="t"/>
          <a:lstStyle/>
          <a:p>
            <a:pPr algn="l" indent="0" marL="0">
              <a:lnSpc>
                <a:spcPct val="108000"/>
              </a:lnSpc>
              <a:buNone/>
            </a:pPr>
            <a:r>
              <a:rPr lang="en-US" sz="2450" dirty="0">
                <a:solidFill>
                  <a:srgbClr val="532418"/>
                </a:solidFill>
                <a:latin typeface="Marcellus" pitchFamily="34" charset="0"/>
                <a:ea typeface="Marcellus" pitchFamily="34" charset="-122"/>
                <a:cs typeface="Marcellus" pitchFamily="34" charset="-120"/>
              </a:rPr>
              <a:t>Common Objections — And How to Respond</a:t>
            </a:r>
            <a:endParaRPr lang="en-US" sz="2450" dirty="0"/>
          </a:p>
        </p:txBody>
      </p:sp>
      <p:sp>
        <p:nvSpPr>
          <p:cNvPr id="5" name="Text 3"/>
          <p:cNvSpPr/>
          <p:nvPr/>
        </p:nvSpPr>
        <p:spPr>
          <a:xfrm>
            <a:off x="434132" y="1233562"/>
            <a:ext cx="8275737" cy="529233"/>
          </a:xfrm>
          <a:prstGeom prst="rect">
            <a:avLst/>
          </a:prstGeom>
          <a:noFill/>
          <a:ln/>
        </p:spPr>
        <p:txBody>
          <a:bodyPr wrap="square" lIns="0" tIns="0" rIns="0" bIns="0" rtlCol="0" anchor="t">
            <a:normAutofit/>
          </a:bodyPr>
          <a:lstStyle/>
          <a:p>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The following scripts are designed to equip Marziani sales professionals and channel partners with technically grounded, financially compelling responses to the most common objections encountered in the commercial AV, touring, and venue ownership markets. Each response is structured to first diagnose the underlying concern, then reframe it using Marziani's specific acoustic and operational advantages. Use these as conversation frameworks, not scripts — adapt language to the specific context and technical sophistication of your audience.</a:t>
            </a:r>
            <a:endParaRPr lang="en-US" sz="850" dirty="0"/>
          </a:p>
        </p:txBody>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34132" y="1869579"/>
            <a:ext cx="2695277" cy="2797150"/>
          </a:xfrm>
          <a:prstGeom prst="rect">
            <a:avLst/>
          </a:prstGeom>
        </p:spPr>
      </p:pic>
      <p:sp>
        <p:nvSpPr>
          <p:cNvPr id="7" name="Text 4"/>
          <p:cNvSpPr/>
          <p:nvPr/>
        </p:nvSpPr>
        <p:spPr>
          <a:xfrm>
            <a:off x="1700361" y="1936031"/>
            <a:ext cx="162744" cy="211634"/>
          </a:xfrm>
          <a:prstGeom prst="rect">
            <a:avLst/>
          </a:prstGeom>
          <a:noFill/>
          <a:ln/>
        </p:spPr>
        <p:txBody>
          <a:bodyPr wrap="none" lIns="0" tIns="0" rIns="0" bIns="0" rtlCol="0" anchor="ctr"/>
          <a:lstStyle/>
          <a:p>
            <a:pPr algn="ctr" indent="0" marL="0">
              <a:lnSpc>
                <a:spcPct val="100000"/>
              </a:lnSpc>
              <a:buNone/>
            </a:pPr>
            <a:r>
              <a:rPr lang="en-US" sz="1250" dirty="0">
                <a:solidFill>
                  <a:srgbClr val="67534F"/>
                </a:solidFill>
                <a:latin typeface="Marcellus" pitchFamily="34" charset="0"/>
                <a:ea typeface="Marcellus" pitchFamily="34" charset="-122"/>
                <a:cs typeface="Marcellus" pitchFamily="34" charset="-120"/>
              </a:rPr>
              <a:t>1</a:t>
            </a:r>
            <a:endParaRPr lang="en-US" sz="1250" dirty="0"/>
          </a:p>
        </p:txBody>
      </p:sp>
      <p:sp>
        <p:nvSpPr>
          <p:cNvPr id="8" name="Text 5"/>
          <p:cNvSpPr/>
          <p:nvPr/>
        </p:nvSpPr>
        <p:spPr>
          <a:xfrm>
            <a:off x="556915" y="2304380"/>
            <a:ext cx="2449711" cy="405705"/>
          </a:xfrm>
          <a:prstGeom prst="rect">
            <a:avLst/>
          </a:prstGeom>
          <a:noFill/>
          <a:ln/>
        </p:spPr>
        <p:txBody>
          <a:bodyPr wrap="square" lIns="0" tIns="0" rIns="0" bIns="0" rtlCol="0" anchor="t">
            <a:normAutofit/>
          </a:bodyPr>
          <a:lstStyle/>
          <a:p>
            <a:pPr algn="l" indent="0" marL="0">
              <a:lnSpc>
                <a:spcPct val="108000"/>
              </a:lnSpc>
              <a:buNone/>
            </a:pPr>
            <a:r>
              <a:rPr lang="en-US" sz="1200" dirty="0">
                <a:solidFill>
                  <a:srgbClr val="67534F"/>
                </a:solidFill>
                <a:latin typeface="Marcellus" pitchFamily="34" charset="0"/>
                <a:ea typeface="Marcellus" pitchFamily="34" charset="-122"/>
                <a:cs typeface="Marcellus" pitchFamily="34" charset="-120"/>
              </a:rPr>
              <a:t>"Your arrays cost more upfront. Why pay the premium?"</a:t>
            </a:r>
            <a:endParaRPr lang="en-US" sz="1200" dirty="0"/>
          </a:p>
        </p:txBody>
      </p:sp>
      <p:sp>
        <p:nvSpPr>
          <p:cNvPr id="9" name="Text 6"/>
          <p:cNvSpPr/>
          <p:nvPr/>
        </p:nvSpPr>
        <p:spPr>
          <a:xfrm>
            <a:off x="556915" y="2767013"/>
            <a:ext cx="2449711" cy="1776933"/>
          </a:xfrm>
          <a:prstGeom prst="rect">
            <a:avLst/>
          </a:prstGeom>
          <a:noFill/>
          <a:ln/>
        </p:spPr>
        <p:txBody>
          <a:bodyPr wrap="square" lIns="0" tIns="0" rIns="0" bIns="0" rtlCol="0" anchor="t">
            <a:normAutofit/>
          </a:bodyPr>
          <a:lstStyle/>
          <a:p>
            <a:pPr algn="l" indent="0" marL="0">
              <a:lnSpc>
                <a:spcPct val="102000"/>
              </a:lnSpc>
              <a:buNone/>
            </a:pPr>
            <a:r>
              <a:rPr lang="en-US" sz="850" b="1" dirty="0">
                <a:solidFill>
                  <a:srgbClr val="67534F"/>
                </a:solidFill>
                <a:latin typeface="Montserrat" pitchFamily="34" charset="0"/>
                <a:ea typeface="Montserrat" pitchFamily="34" charset="-122"/>
                <a:cs typeface="Montserrat" pitchFamily="34" charset="-120"/>
              </a:rPr>
              <a:t>Diagnosis:</a:t>
            </a:r>
            <a:pPr algn="l" indent="0" marL="0">
              <a:lnSpc>
                <a:spcPct val="102000"/>
              </a:lnSpc>
              <a:spcAft>
                <a:spcPts val="400"/>
              </a:spcAft>
              <a:buNone/>
            </a:pPr>
            <a:r>
              <a:rPr lang="en-US" sz="850" dirty="0">
                <a:solidFill>
                  <a:srgbClr val="67534F"/>
                </a:solidFill>
                <a:latin typeface="Montserrat" pitchFamily="34" charset="0"/>
                <a:ea typeface="Montserrat" pitchFamily="34" charset="-122"/>
                <a:cs typeface="Montserrat" pitchFamily="34" charset="-120"/>
              </a:rPr>
              <a:t> Customer is focused on box price, not total cost of ownership.</a:t>
            </a:r>
            <a:endParaRPr lang="en-US" sz="850" dirty="0"/>
          </a:p>
          <a:p>
            <a:pPr algn="l" indent="0" marL="0">
              <a:lnSpc>
                <a:spcPct val="102000"/>
              </a:lnSpc>
              <a:buNone/>
            </a:pPr>
            <a:r>
              <a:rPr lang="en-US" sz="850" b="1" dirty="0">
                <a:solidFill>
                  <a:srgbClr val="67534F"/>
                </a:solidFill>
                <a:latin typeface="Montserrat" pitchFamily="34" charset="0"/>
                <a:ea typeface="Montserrat" pitchFamily="34" charset="-122"/>
                <a:cs typeface="Montserrat" pitchFamily="34" charset="-120"/>
              </a:rPr>
              <a:t>Response:</a:t>
            </a:r>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 "Looking at price per box is a trap. Traditional systems require dozens of units for even coverage, plus hidden costs — electrical contracting, rigging, amplifiers, and installation labor. With Marziani, one architectural array covers the whole venue. Labor drops by 80%, hardware footprint drops to near zero, and you get a premium seamless aesthetic that looks like art, not a commercial utility. Run the full TCO and Marziani wins before the first note is played."</a:t>
            </a:r>
            <a:endParaRPr lang="en-US" sz="850" dirty="0"/>
          </a:p>
        </p:txBody>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24361" y="1869579"/>
            <a:ext cx="2695277" cy="2797150"/>
          </a:xfrm>
          <a:prstGeom prst="rect">
            <a:avLst/>
          </a:prstGeom>
        </p:spPr>
      </p:pic>
      <p:sp>
        <p:nvSpPr>
          <p:cNvPr id="11" name="Text 7"/>
          <p:cNvSpPr/>
          <p:nvPr/>
        </p:nvSpPr>
        <p:spPr>
          <a:xfrm>
            <a:off x="4490591" y="1936031"/>
            <a:ext cx="162744" cy="211634"/>
          </a:xfrm>
          <a:prstGeom prst="rect">
            <a:avLst/>
          </a:prstGeom>
          <a:noFill/>
          <a:ln/>
        </p:spPr>
        <p:txBody>
          <a:bodyPr wrap="none" lIns="0" tIns="0" rIns="0" bIns="0" rtlCol="0" anchor="ctr"/>
          <a:lstStyle/>
          <a:p>
            <a:pPr algn="ctr" indent="0" marL="0">
              <a:lnSpc>
                <a:spcPct val="100000"/>
              </a:lnSpc>
              <a:buNone/>
            </a:pPr>
            <a:r>
              <a:rPr lang="en-US" sz="1250" dirty="0">
                <a:solidFill>
                  <a:srgbClr val="67534F"/>
                </a:solidFill>
                <a:latin typeface="Marcellus" pitchFamily="34" charset="0"/>
                <a:ea typeface="Marcellus" pitchFamily="34" charset="-122"/>
                <a:cs typeface="Marcellus" pitchFamily="34" charset="-120"/>
              </a:rPr>
              <a:t>2</a:t>
            </a:r>
            <a:endParaRPr lang="en-US" sz="1250" dirty="0"/>
          </a:p>
        </p:txBody>
      </p:sp>
      <p:sp>
        <p:nvSpPr>
          <p:cNvPr id="12" name="Text 8"/>
          <p:cNvSpPr/>
          <p:nvPr/>
        </p:nvSpPr>
        <p:spPr>
          <a:xfrm>
            <a:off x="3347145" y="2304380"/>
            <a:ext cx="2449711" cy="405705"/>
          </a:xfrm>
          <a:prstGeom prst="rect">
            <a:avLst/>
          </a:prstGeom>
          <a:noFill/>
          <a:ln/>
        </p:spPr>
        <p:txBody>
          <a:bodyPr wrap="square" lIns="0" tIns="0" rIns="0" bIns="0" rtlCol="0" anchor="t">
            <a:normAutofit/>
          </a:bodyPr>
          <a:lstStyle/>
          <a:p>
            <a:pPr algn="l" indent="0" marL="0">
              <a:lnSpc>
                <a:spcPct val="108000"/>
              </a:lnSpc>
              <a:buNone/>
            </a:pPr>
            <a:r>
              <a:rPr lang="en-US" sz="1200" dirty="0">
                <a:solidFill>
                  <a:srgbClr val="67534F"/>
                </a:solidFill>
                <a:latin typeface="Marcellus" pitchFamily="34" charset="0"/>
                <a:ea typeface="Marcellus" pitchFamily="34" charset="-122"/>
                <a:cs typeface="Marcellus" pitchFamily="34" charset="-120"/>
              </a:rPr>
              <a:t>"Won't multiple distributed speakers give us better coverage?"</a:t>
            </a:r>
            <a:endParaRPr lang="en-US" sz="1200" dirty="0"/>
          </a:p>
        </p:txBody>
      </p:sp>
      <p:sp>
        <p:nvSpPr>
          <p:cNvPr id="13" name="Text 9"/>
          <p:cNvSpPr/>
          <p:nvPr/>
        </p:nvSpPr>
        <p:spPr>
          <a:xfrm>
            <a:off x="3347145" y="2767013"/>
            <a:ext cx="2449711" cy="1776933"/>
          </a:xfrm>
          <a:prstGeom prst="rect">
            <a:avLst/>
          </a:prstGeom>
          <a:noFill/>
          <a:ln/>
        </p:spPr>
        <p:txBody>
          <a:bodyPr wrap="square" lIns="0" tIns="0" rIns="0" bIns="0" rtlCol="0" anchor="t">
            <a:normAutofit/>
          </a:bodyPr>
          <a:lstStyle/>
          <a:p>
            <a:pPr algn="l" indent="0" marL="0">
              <a:lnSpc>
                <a:spcPct val="102000"/>
              </a:lnSpc>
              <a:buNone/>
            </a:pPr>
            <a:r>
              <a:rPr lang="en-US" sz="850" b="1" dirty="0">
                <a:solidFill>
                  <a:srgbClr val="67534F"/>
                </a:solidFill>
                <a:latin typeface="Montserrat" pitchFamily="34" charset="0"/>
                <a:ea typeface="Montserrat" pitchFamily="34" charset="-122"/>
                <a:cs typeface="Montserrat" pitchFamily="34" charset="-120"/>
              </a:rPr>
              <a:t>Diagnosis:</a:t>
            </a:r>
            <a:pPr algn="l" indent="0" marL="0">
              <a:lnSpc>
                <a:spcPct val="102000"/>
              </a:lnSpc>
              <a:spcAft>
                <a:spcPts val="400"/>
              </a:spcAft>
              <a:buNone/>
            </a:pPr>
            <a:r>
              <a:rPr lang="en-US" sz="850" dirty="0">
                <a:solidFill>
                  <a:srgbClr val="67534F"/>
                </a:solidFill>
                <a:latin typeface="Montserrat" pitchFamily="34" charset="0"/>
                <a:ea typeface="Montserrat" pitchFamily="34" charset="-122"/>
                <a:cs typeface="Montserrat" pitchFamily="34" charset="-120"/>
              </a:rPr>
              <a:t> Customer confuses speaker quantity with coverage quality.</a:t>
            </a:r>
            <a:endParaRPr lang="en-US" sz="850" dirty="0"/>
          </a:p>
          <a:p>
            <a:pPr algn="l" indent="0" marL="0">
              <a:lnSpc>
                <a:spcPct val="102000"/>
              </a:lnSpc>
              <a:buNone/>
            </a:pPr>
            <a:r>
              <a:rPr lang="en-US" sz="850" b="1" dirty="0">
                <a:solidFill>
                  <a:srgbClr val="67534F"/>
                </a:solidFill>
                <a:latin typeface="Montserrat" pitchFamily="34" charset="0"/>
                <a:ea typeface="Montserrat" pitchFamily="34" charset="-122"/>
                <a:cs typeface="Montserrat" pitchFamily="34" charset="-120"/>
              </a:rPr>
              <a:t>Response:</a:t>
            </a:r>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 "The opposite is true. Scattered cone speakers overlap and create severe phase cancellation — 'acoustic mud.' Some zones get blasted; others can't hear. Our Planar Dynamic Matryxx</a:t>
            </a:r>
            <a:pPr algn="l" indent="0" marL="0">
              <a:lnSpc>
                <a:spcPct val="102000"/>
              </a:lnSpc>
              <a:buNone/>
            </a:pPr>
            <a:r>
              <a:rPr lang="en-US" sz="850" dirty="0">
                <a:solidFill>
                  <a:srgbClr val="000000"/>
                </a:solidFill>
                <a:latin typeface="Montserrat" pitchFamily="34" charset="0"/>
                <a:ea typeface="Montserrat" pitchFamily="34" charset="-122"/>
                <a:cs typeface="Montserrat" pitchFamily="34" charset="-120"/>
              </a:rPr>
              <a:t>™</a:t>
            </a:r>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 arrays act as a coherent plane source, projecting a controlled wave with perfect intelligibility and constant volume whether you're 10 or 500 feet away. You get true immersion without chaos, and you get it with one system, not fifty."</a:t>
            </a:r>
            <a:endParaRPr lang="en-US" sz="850" dirty="0"/>
          </a:p>
        </p:txBody>
      </p:sp>
      <p:pic>
        <p:nvPicPr>
          <p:cNvPr id="14"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14591" y="1869579"/>
            <a:ext cx="2695277" cy="2797150"/>
          </a:xfrm>
          <a:prstGeom prst="rect">
            <a:avLst/>
          </a:prstGeom>
        </p:spPr>
      </p:pic>
      <p:sp>
        <p:nvSpPr>
          <p:cNvPr id="15" name="Text 10"/>
          <p:cNvSpPr/>
          <p:nvPr/>
        </p:nvSpPr>
        <p:spPr>
          <a:xfrm>
            <a:off x="7280821" y="1936031"/>
            <a:ext cx="162744" cy="211634"/>
          </a:xfrm>
          <a:prstGeom prst="rect">
            <a:avLst/>
          </a:prstGeom>
          <a:noFill/>
          <a:ln/>
        </p:spPr>
        <p:txBody>
          <a:bodyPr wrap="none" lIns="0" tIns="0" rIns="0" bIns="0" rtlCol="0" anchor="ctr"/>
          <a:lstStyle/>
          <a:p>
            <a:pPr algn="ctr" indent="0" marL="0">
              <a:lnSpc>
                <a:spcPct val="100000"/>
              </a:lnSpc>
              <a:buNone/>
            </a:pPr>
            <a:r>
              <a:rPr lang="en-US" sz="1250" dirty="0">
                <a:solidFill>
                  <a:srgbClr val="67534F"/>
                </a:solidFill>
                <a:latin typeface="Marcellus" pitchFamily="34" charset="0"/>
                <a:ea typeface="Marcellus" pitchFamily="34" charset="-122"/>
                <a:cs typeface="Marcellus" pitchFamily="34" charset="-120"/>
              </a:rPr>
              <a:t>3</a:t>
            </a:r>
            <a:endParaRPr lang="en-US" sz="1250" dirty="0"/>
          </a:p>
        </p:txBody>
      </p:sp>
      <p:sp>
        <p:nvSpPr>
          <p:cNvPr id="16" name="Text 11"/>
          <p:cNvSpPr/>
          <p:nvPr/>
        </p:nvSpPr>
        <p:spPr>
          <a:xfrm>
            <a:off x="6137374" y="2304380"/>
            <a:ext cx="2449711" cy="405705"/>
          </a:xfrm>
          <a:prstGeom prst="rect">
            <a:avLst/>
          </a:prstGeom>
          <a:noFill/>
          <a:ln/>
        </p:spPr>
        <p:txBody>
          <a:bodyPr wrap="square" lIns="0" tIns="0" rIns="0" bIns="0" rtlCol="0" anchor="t">
            <a:normAutofit/>
          </a:bodyPr>
          <a:lstStyle/>
          <a:p>
            <a:pPr algn="l" indent="0" marL="0">
              <a:lnSpc>
                <a:spcPct val="108000"/>
              </a:lnSpc>
              <a:buNone/>
            </a:pPr>
            <a:r>
              <a:rPr lang="en-US" sz="1200" dirty="0">
                <a:solidFill>
                  <a:srgbClr val="67534F"/>
                </a:solidFill>
                <a:latin typeface="Marcellus" pitchFamily="34" charset="0"/>
                <a:ea typeface="Marcellus" pitchFamily="34" charset="-122"/>
                <a:cs typeface="Marcellus" pitchFamily="34" charset="-120"/>
              </a:rPr>
              <a:t>"We're more comfortable with a legacy brand."</a:t>
            </a:r>
            <a:endParaRPr lang="en-US" sz="1200" dirty="0"/>
          </a:p>
        </p:txBody>
      </p:sp>
      <p:sp>
        <p:nvSpPr>
          <p:cNvPr id="17" name="Text 12"/>
          <p:cNvSpPr/>
          <p:nvPr/>
        </p:nvSpPr>
        <p:spPr>
          <a:xfrm>
            <a:off x="6137374" y="2767013"/>
            <a:ext cx="2449711" cy="1776933"/>
          </a:xfrm>
          <a:prstGeom prst="rect">
            <a:avLst/>
          </a:prstGeom>
          <a:noFill/>
          <a:ln/>
        </p:spPr>
        <p:txBody>
          <a:bodyPr wrap="square" lIns="0" tIns="0" rIns="0" bIns="0" rtlCol="0" anchor="t">
            <a:normAutofit/>
          </a:bodyPr>
          <a:lstStyle/>
          <a:p>
            <a:pPr algn="l" indent="0" marL="0">
              <a:lnSpc>
                <a:spcPct val="102000"/>
              </a:lnSpc>
              <a:buNone/>
            </a:pPr>
            <a:r>
              <a:rPr lang="en-US" sz="850" b="1" dirty="0">
                <a:solidFill>
                  <a:srgbClr val="67534F"/>
                </a:solidFill>
                <a:latin typeface="Montserrat" pitchFamily="34" charset="0"/>
                <a:ea typeface="Montserrat" pitchFamily="34" charset="-122"/>
                <a:cs typeface="Montserrat" pitchFamily="34" charset="-120"/>
              </a:rPr>
              <a:t>Diagnosis:</a:t>
            </a:r>
            <a:pPr algn="l" indent="0" marL="0">
              <a:lnSpc>
                <a:spcPct val="102000"/>
              </a:lnSpc>
              <a:spcAft>
                <a:spcPts val="400"/>
              </a:spcAft>
              <a:buNone/>
            </a:pPr>
            <a:r>
              <a:rPr lang="en-US" sz="850" dirty="0">
                <a:solidFill>
                  <a:srgbClr val="67534F"/>
                </a:solidFill>
                <a:latin typeface="Montserrat" pitchFamily="34" charset="0"/>
                <a:ea typeface="Montserrat" pitchFamily="34" charset="-122"/>
                <a:cs typeface="Montserrat" pitchFamily="34" charset="-120"/>
              </a:rPr>
              <a:t> Customer is risk-averse and relies on brand recognition as a proxy for quality.</a:t>
            </a:r>
            <a:endParaRPr lang="en-US" sz="850" dirty="0"/>
          </a:p>
          <a:p>
            <a:pPr algn="l" indent="0" marL="0">
              <a:lnSpc>
                <a:spcPct val="102000"/>
              </a:lnSpc>
              <a:buNone/>
            </a:pPr>
            <a:r>
              <a:rPr lang="en-US" sz="850" b="1" dirty="0">
                <a:solidFill>
                  <a:srgbClr val="67534F"/>
                </a:solidFill>
                <a:latin typeface="Montserrat" pitchFamily="34" charset="0"/>
                <a:ea typeface="Montserrat" pitchFamily="34" charset="-122"/>
                <a:cs typeface="Montserrat" pitchFamily="34" charset="-120"/>
              </a:rPr>
              <a:t>Response:</a:t>
            </a:r>
            <a:pPr algn="l" indent="0" marL="0">
              <a:lnSpc>
                <a:spcPct val="102000"/>
              </a:lnSpc>
              <a:buNone/>
            </a:pPr>
            <a:r>
              <a:rPr lang="en-US" sz="850" dirty="0">
                <a:solidFill>
                  <a:srgbClr val="67534F"/>
                </a:solidFill>
                <a:latin typeface="Montserrat" pitchFamily="34" charset="0"/>
                <a:ea typeface="Montserrat" pitchFamily="34" charset="-122"/>
                <a:cs typeface="Montserrat" pitchFamily="34" charset="-120"/>
              </a:rPr>
              <a:t> "Legacy brands are tied to legacy science — heavy cones, high power needs, and 1950s acoustics. Marziani Labs delivers next-generation commercial audio: 102 dB sensitivity, stadium-level acoustics on less than a watt, and a plug into any standard outlet. We provide a massive operational advantage, innovative technology, and a 10-year warranty unmatched by traditional manufacturers. The risk is in staying with yesterday's technology."</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49610" y="326082"/>
            <a:ext cx="4934396" cy="420067"/>
          </a:xfrm>
          <a:prstGeom prst="rect">
            <a:avLst/>
          </a:prstGeom>
          <a:noFill/>
          <a:ln/>
        </p:spPr>
        <p:txBody>
          <a:bodyPr wrap="none" lIns="0" tIns="0" rIns="0" bIns="0" rtlCol="0" anchor="t"/>
          <a:lstStyle/>
          <a:p>
            <a:pPr algn="l" indent="0" marL="0">
              <a:lnSpc>
                <a:spcPct val="108000"/>
              </a:lnSpc>
              <a:buNone/>
            </a:pPr>
            <a:r>
              <a:rPr lang="en-US" sz="2500" dirty="0">
                <a:solidFill>
                  <a:srgbClr val="532418"/>
                </a:solidFill>
                <a:latin typeface="Marcellus" pitchFamily="34" charset="0"/>
                <a:ea typeface="Marcellus" pitchFamily="34" charset="-122"/>
                <a:cs typeface="Marcellus" pitchFamily="34" charset="-120"/>
              </a:rPr>
              <a:t>Quick-Reference Battle Matrix</a:t>
            </a:r>
            <a:endParaRPr lang="en-US" sz="2500" dirty="0"/>
          </a:p>
        </p:txBody>
      </p:sp>
      <p:sp>
        <p:nvSpPr>
          <p:cNvPr id="3" name="Text 1"/>
          <p:cNvSpPr/>
          <p:nvPr/>
        </p:nvSpPr>
        <p:spPr>
          <a:xfrm>
            <a:off x="449610" y="949896"/>
            <a:ext cx="8244780" cy="701278"/>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For rapid competitive positioning in specification reviews, procurement conversations, or side-by-side evaluations, the following matrix captures the critical performance and operational differentiators between Marziani Labs Matryxx</a:t>
            </a:r>
            <a:pPr algn="l" indent="0" marL="0">
              <a:lnSpc>
                <a:spcPct val="103000"/>
              </a:lnSpc>
              <a:buNone/>
            </a:pPr>
            <a:r>
              <a:rPr lang="en-US" sz="850" dirty="0">
                <a:solidFill>
                  <a:srgbClr val="000000"/>
                </a:solidFill>
                <a:latin typeface="Montserrat" pitchFamily="34" charset="0"/>
                <a:ea typeface="Montserrat" pitchFamily="34" charset="-122"/>
                <a:cs typeface="Montserrat" pitchFamily="34" charset="-120"/>
              </a:rPr>
              <a:t>™</a:t>
            </a:r>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 arrays and conventional commercial audio systems. Share this matrix with technical decision-makers, AV specifiers, and procurement committees as a structured foundation for the broader TCO conversation. Every metric in this table represents a documented performance or operational advantage grounded in measurable physics, real-world installation data, or published acoustic specifications.</a:t>
            </a:r>
            <a:endParaRPr lang="en-US" sz="850" dirty="0"/>
          </a:p>
        </p:txBody>
      </p:sp>
      <p:sp>
        <p:nvSpPr>
          <p:cNvPr id="4" name="Shape 2"/>
          <p:cNvSpPr/>
          <p:nvPr/>
        </p:nvSpPr>
        <p:spPr>
          <a:xfrm>
            <a:off x="449610" y="1765771"/>
            <a:ext cx="8244780" cy="3051572"/>
          </a:xfrm>
          <a:prstGeom prst="roundRect">
            <a:avLst>
              <a:gd name="adj" fmla="val 1547"/>
            </a:avLst>
          </a:prstGeom>
          <a:noFill/>
          <a:ln w="4763">
            <a:solidFill>
              <a:srgbClr val="000000">
                <a:alpha val="8000"/>
              </a:srgbClr>
            </a:solidFill>
            <a:prstDash val="solid"/>
          </a:ln>
        </p:spPr>
      </p:sp>
      <p:sp>
        <p:nvSpPr>
          <p:cNvPr id="5" name="Text 3"/>
          <p:cNvSpPr/>
          <p:nvPr/>
        </p:nvSpPr>
        <p:spPr>
          <a:xfrm>
            <a:off x="566886" y="1836390"/>
            <a:ext cx="2700635" cy="139303"/>
          </a:xfrm>
          <a:prstGeom prst="rect">
            <a:avLst/>
          </a:prstGeom>
          <a:noFill/>
          <a:ln/>
        </p:spPr>
        <p:txBody>
          <a:bodyPr wrap="none" lIns="0" tIns="0" rIns="0" bIns="0" rtlCol="0" anchor="t"/>
          <a:lstStyle/>
          <a:p>
            <a:pPr algn="l" indent="0" marL="0">
              <a:lnSpc>
                <a:spcPct val="103000"/>
              </a:lnSpc>
              <a:buNone/>
            </a:pPr>
            <a:r>
              <a:rPr lang="en-US" sz="850" b="1" dirty="0">
                <a:solidFill>
                  <a:srgbClr val="67534F"/>
                </a:solidFill>
                <a:latin typeface="Montserrat" pitchFamily="34" charset="0"/>
                <a:ea typeface="Montserrat" pitchFamily="34" charset="-122"/>
                <a:cs typeface="Montserrat" pitchFamily="34" charset="-120"/>
              </a:rPr>
              <a:t>Feature / Metric</a:t>
            </a:r>
            <a:endParaRPr lang="en-US" sz="850" dirty="0"/>
          </a:p>
        </p:txBody>
      </p:sp>
      <p:sp>
        <p:nvSpPr>
          <p:cNvPr id="6" name="Text 4"/>
          <p:cNvSpPr/>
          <p:nvPr/>
        </p:nvSpPr>
        <p:spPr>
          <a:xfrm>
            <a:off x="3039814" y="1836390"/>
            <a:ext cx="3109987" cy="144066"/>
          </a:xfrm>
          <a:prstGeom prst="rect">
            <a:avLst/>
          </a:prstGeom>
          <a:noFill/>
          <a:ln/>
        </p:spPr>
        <p:txBody>
          <a:bodyPr wrap="none" lIns="0" tIns="0" rIns="0" bIns="0" rtlCol="0" anchor="t"/>
          <a:lstStyle/>
          <a:p>
            <a:pPr algn="l" indent="0" marL="0">
              <a:lnSpc>
                <a:spcPct val="103000"/>
              </a:lnSpc>
              <a:buNone/>
            </a:pPr>
            <a:r>
              <a:rPr lang="en-US" sz="850" b="1" dirty="0">
                <a:solidFill>
                  <a:srgbClr val="67534F"/>
                </a:solidFill>
                <a:latin typeface="Montserrat" pitchFamily="34" charset="0"/>
                <a:ea typeface="Montserrat" pitchFamily="34" charset="-122"/>
                <a:cs typeface="Montserrat" pitchFamily="34" charset="-120"/>
              </a:rPr>
              <a:t>Marziani Labs Matryxx</a:t>
            </a:r>
            <a:pPr algn="l" indent="0" marL="0">
              <a:lnSpc>
                <a:spcPct val="103000"/>
              </a:lnSpc>
              <a:buNone/>
            </a:pPr>
            <a:r>
              <a:rPr lang="en-US" sz="850" dirty="0">
                <a:solidFill>
                  <a:srgbClr val="000000"/>
                </a:solidFill>
                <a:latin typeface="Montserrat" pitchFamily="34" charset="0"/>
                <a:ea typeface="Montserrat" pitchFamily="34" charset="-122"/>
                <a:cs typeface="Montserrat" pitchFamily="34" charset="-120"/>
              </a:rPr>
              <a:t>™</a:t>
            </a:r>
            <a:pPr algn="l" indent="0" marL="0">
              <a:lnSpc>
                <a:spcPct val="103000"/>
              </a:lnSpc>
              <a:buNone/>
            </a:pPr>
            <a:r>
              <a:rPr lang="en-US" sz="850" b="1" dirty="0">
                <a:solidFill>
                  <a:srgbClr val="67534F"/>
                </a:solidFill>
                <a:latin typeface="Montserrat" pitchFamily="34" charset="0"/>
                <a:ea typeface="Montserrat" pitchFamily="34" charset="-122"/>
                <a:cs typeface="Montserrat" pitchFamily="34" charset="-120"/>
              </a:rPr>
              <a:t> Arrays</a:t>
            </a:r>
            <a:endParaRPr lang="en-US" sz="850" dirty="0"/>
          </a:p>
        </p:txBody>
      </p:sp>
      <p:sp>
        <p:nvSpPr>
          <p:cNvPr id="7" name="Text 5"/>
          <p:cNvSpPr/>
          <p:nvPr/>
        </p:nvSpPr>
        <p:spPr>
          <a:xfrm>
            <a:off x="5922094" y="1836390"/>
            <a:ext cx="3112368" cy="139303"/>
          </a:xfrm>
          <a:prstGeom prst="rect">
            <a:avLst/>
          </a:prstGeom>
          <a:noFill/>
          <a:ln/>
        </p:spPr>
        <p:txBody>
          <a:bodyPr wrap="none" lIns="0" tIns="0" rIns="0" bIns="0" rtlCol="0" anchor="t"/>
          <a:lstStyle/>
          <a:p>
            <a:pPr algn="l" indent="0" marL="0">
              <a:lnSpc>
                <a:spcPct val="103000"/>
              </a:lnSpc>
              <a:buNone/>
            </a:pPr>
            <a:r>
              <a:rPr lang="en-US" sz="850" b="1" dirty="0">
                <a:solidFill>
                  <a:srgbClr val="67534F"/>
                </a:solidFill>
                <a:latin typeface="Montserrat" pitchFamily="34" charset="0"/>
                <a:ea typeface="Montserrat" pitchFamily="34" charset="-122"/>
                <a:cs typeface="Montserrat" pitchFamily="34" charset="-120"/>
              </a:rPr>
              <a:t>Traditional Point-Source Systems</a:t>
            </a:r>
            <a:endParaRPr lang="en-US" sz="850" dirty="0"/>
          </a:p>
        </p:txBody>
      </p:sp>
      <p:sp>
        <p:nvSpPr>
          <p:cNvPr id="8" name="Text 6"/>
          <p:cNvSpPr/>
          <p:nvPr/>
        </p:nvSpPr>
        <p:spPr>
          <a:xfrm>
            <a:off x="566886" y="2116931"/>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Acoustic Wave Type</a:t>
            </a:r>
            <a:endParaRPr lang="en-US" sz="850" dirty="0"/>
          </a:p>
        </p:txBody>
      </p:sp>
      <p:sp>
        <p:nvSpPr>
          <p:cNvPr id="9" name="Text 7"/>
          <p:cNvSpPr/>
          <p:nvPr/>
        </p:nvSpPr>
        <p:spPr>
          <a:xfrm>
            <a:off x="3039814" y="2116931"/>
            <a:ext cx="2652787"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Cylindrical (Plane-Source) — 1,000+ ft throw, minimal SPL loss</a:t>
            </a:r>
            <a:endParaRPr lang="en-US" sz="850" dirty="0"/>
          </a:p>
        </p:txBody>
      </p:sp>
      <p:sp>
        <p:nvSpPr>
          <p:cNvPr id="10" name="Text 8"/>
          <p:cNvSpPr/>
          <p:nvPr/>
        </p:nvSpPr>
        <p:spPr>
          <a:xfrm>
            <a:off x="5922094" y="2116931"/>
            <a:ext cx="2655168"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Spherical (Point-Source) — 6 dB loss per doubling of distance</a:t>
            </a:r>
            <a:endParaRPr lang="en-US" sz="850" dirty="0"/>
          </a:p>
        </p:txBody>
      </p:sp>
      <p:sp>
        <p:nvSpPr>
          <p:cNvPr id="11" name="Text 9"/>
          <p:cNvSpPr/>
          <p:nvPr/>
        </p:nvSpPr>
        <p:spPr>
          <a:xfrm>
            <a:off x="566886" y="2532013"/>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Power Infrastructure</a:t>
            </a:r>
            <a:endParaRPr lang="en-US" sz="850" dirty="0"/>
          </a:p>
        </p:txBody>
      </p:sp>
      <p:sp>
        <p:nvSpPr>
          <p:cNvPr id="12" name="Text 10"/>
          <p:cNvSpPr/>
          <p:nvPr/>
        </p:nvSpPr>
        <p:spPr>
          <a:xfrm>
            <a:off x="3039814" y="2532013"/>
            <a:ext cx="2652787"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Ultra-efficient. 102 dB sensitivity; full concert output from standard 110V wall outlet</a:t>
            </a:r>
            <a:endParaRPr lang="en-US" sz="850" dirty="0"/>
          </a:p>
        </p:txBody>
      </p:sp>
      <p:sp>
        <p:nvSpPr>
          <p:cNvPr id="13" name="Text 11"/>
          <p:cNvSpPr/>
          <p:nvPr/>
        </p:nvSpPr>
        <p:spPr>
          <a:xfrm>
            <a:off x="5922094" y="2532013"/>
            <a:ext cx="2655168"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High-amperage circuits, dedicated power distribution, multi-kW draw</a:t>
            </a:r>
            <a:endParaRPr lang="en-US" sz="850" dirty="0"/>
          </a:p>
        </p:txBody>
      </p:sp>
      <p:sp>
        <p:nvSpPr>
          <p:cNvPr id="14" name="Text 12"/>
          <p:cNvSpPr/>
          <p:nvPr/>
        </p:nvSpPr>
        <p:spPr>
          <a:xfrm>
            <a:off x="566886" y="2947095"/>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Installation Complexity</a:t>
            </a:r>
            <a:endParaRPr lang="en-US" sz="850" dirty="0"/>
          </a:p>
        </p:txBody>
      </p:sp>
      <p:sp>
        <p:nvSpPr>
          <p:cNvPr id="15" name="Text 13"/>
          <p:cNvSpPr/>
          <p:nvPr/>
        </p:nvSpPr>
        <p:spPr>
          <a:xfrm>
            <a:off x="3039814" y="2947095"/>
            <a:ext cx="2652787"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Minimal. One sleek array blankets an entire space. No specialized electrical work.</a:t>
            </a:r>
            <a:endParaRPr lang="en-US" sz="850" dirty="0"/>
          </a:p>
        </p:txBody>
      </p:sp>
      <p:sp>
        <p:nvSpPr>
          <p:cNvPr id="16" name="Text 14"/>
          <p:cNvSpPr/>
          <p:nvPr/>
        </p:nvSpPr>
        <p:spPr>
          <a:xfrm>
            <a:off x="5922094" y="2947095"/>
            <a:ext cx="2655168"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Dozens of cabinets, rigging engineers, amplifier racks, cable infrastructure</a:t>
            </a:r>
            <a:endParaRPr lang="en-US" sz="850" dirty="0"/>
          </a:p>
        </p:txBody>
      </p:sp>
      <p:sp>
        <p:nvSpPr>
          <p:cNvPr id="17" name="Text 15"/>
          <p:cNvSpPr/>
          <p:nvPr/>
        </p:nvSpPr>
        <p:spPr>
          <a:xfrm>
            <a:off x="566886" y="3362176"/>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Sonic Clarity</a:t>
            </a:r>
            <a:endParaRPr lang="en-US" sz="850" dirty="0"/>
          </a:p>
        </p:txBody>
      </p:sp>
      <p:sp>
        <p:nvSpPr>
          <p:cNvPr id="18" name="Text 16"/>
          <p:cNvSpPr/>
          <p:nvPr/>
        </p:nvSpPr>
        <p:spPr>
          <a:xfrm>
            <a:off x="3039814" y="3362176"/>
            <a:ext cx="2652787"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Perfect phase coherence. Crystal-clear intelligibility everywhere in the venue</a:t>
            </a:r>
            <a:endParaRPr lang="en-US" sz="850" dirty="0"/>
          </a:p>
        </p:txBody>
      </p:sp>
      <p:sp>
        <p:nvSpPr>
          <p:cNvPr id="19" name="Text 17"/>
          <p:cNvSpPr/>
          <p:nvPr/>
        </p:nvSpPr>
        <p:spPr>
          <a:xfrm>
            <a:off x="5922094" y="3362176"/>
            <a:ext cx="2655168"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Phase cancellation between overlapping cabinets creates acoustic mud and dead zones</a:t>
            </a:r>
            <a:endParaRPr lang="en-US" sz="850" dirty="0"/>
          </a:p>
        </p:txBody>
      </p:sp>
      <p:sp>
        <p:nvSpPr>
          <p:cNvPr id="20" name="Text 18"/>
          <p:cNvSpPr/>
          <p:nvPr/>
        </p:nvSpPr>
        <p:spPr>
          <a:xfrm>
            <a:off x="566886" y="3777258"/>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Touring Infrastructure</a:t>
            </a:r>
            <a:endParaRPr lang="en-US" sz="850" dirty="0"/>
          </a:p>
        </p:txBody>
      </p:sp>
      <p:sp>
        <p:nvSpPr>
          <p:cNvPr id="21" name="Text 19"/>
          <p:cNvSpPr/>
          <p:nvPr/>
        </p:nvSpPr>
        <p:spPr>
          <a:xfrm>
            <a:off x="3039814" y="3777258"/>
            <a:ext cx="2652787"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Runs on site power or portable lithium-ion battery stations. No generators required.</a:t>
            </a:r>
            <a:endParaRPr lang="en-US" sz="850" dirty="0"/>
          </a:p>
        </p:txBody>
      </p:sp>
      <p:sp>
        <p:nvSpPr>
          <p:cNvPr id="22" name="Text 20"/>
          <p:cNvSpPr/>
          <p:nvPr/>
        </p:nvSpPr>
        <p:spPr>
          <a:xfrm>
            <a:off x="5922094" y="3777258"/>
            <a:ext cx="2655168"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Large diesel generators, fuel logistics, power distro labor, and recurring rental costs</a:t>
            </a:r>
            <a:endParaRPr lang="en-US" sz="850" dirty="0"/>
          </a:p>
        </p:txBody>
      </p:sp>
      <p:sp>
        <p:nvSpPr>
          <p:cNvPr id="23" name="Text 21"/>
          <p:cNvSpPr/>
          <p:nvPr/>
        </p:nvSpPr>
        <p:spPr>
          <a:xfrm>
            <a:off x="566886" y="4192339"/>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Aesthetic Profile</a:t>
            </a:r>
            <a:endParaRPr lang="en-US" sz="850" dirty="0"/>
          </a:p>
        </p:txBody>
      </p:sp>
      <p:sp>
        <p:nvSpPr>
          <p:cNvPr id="24" name="Text 22"/>
          <p:cNvSpPr/>
          <p:nvPr/>
        </p:nvSpPr>
        <p:spPr>
          <a:xfrm>
            <a:off x="3039814" y="4192339"/>
            <a:ext cx="2652787"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Sleek, architectural. Designed to complement modern venue interiors.</a:t>
            </a:r>
            <a:endParaRPr lang="en-US" sz="850" dirty="0"/>
          </a:p>
        </p:txBody>
      </p:sp>
      <p:sp>
        <p:nvSpPr>
          <p:cNvPr id="25" name="Text 23"/>
          <p:cNvSpPr/>
          <p:nvPr/>
        </p:nvSpPr>
        <p:spPr>
          <a:xfrm>
            <a:off x="5922094" y="4192339"/>
            <a:ext cx="2655168" cy="278606"/>
          </a:xfrm>
          <a:prstGeom prst="rect">
            <a:avLst/>
          </a:prstGeom>
          <a:noFill/>
          <a:ln/>
        </p:spPr>
        <p:txBody>
          <a:bodyPr wrap="square" lIns="0" tIns="0" rIns="0" bIns="0" rtlCol="0" anchor="t">
            <a:normAutofit/>
          </a:bodyPr>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Bulky commercial utility appearance; difficult to integrate architecturally</a:t>
            </a:r>
            <a:endParaRPr lang="en-US" sz="850" dirty="0"/>
          </a:p>
        </p:txBody>
      </p:sp>
      <p:sp>
        <p:nvSpPr>
          <p:cNvPr id="26" name="Text 24"/>
          <p:cNvSpPr/>
          <p:nvPr/>
        </p:nvSpPr>
        <p:spPr>
          <a:xfrm>
            <a:off x="566886" y="4607421"/>
            <a:ext cx="2700635"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Warranty</a:t>
            </a:r>
            <a:endParaRPr lang="en-US" sz="850" dirty="0"/>
          </a:p>
        </p:txBody>
      </p:sp>
      <p:sp>
        <p:nvSpPr>
          <p:cNvPr id="27" name="Text 25"/>
          <p:cNvSpPr/>
          <p:nvPr/>
        </p:nvSpPr>
        <p:spPr>
          <a:xfrm>
            <a:off x="3039814" y="4607421"/>
            <a:ext cx="3109987"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10-year coverage — industry-leading</a:t>
            </a:r>
            <a:endParaRPr lang="en-US" sz="850" dirty="0"/>
          </a:p>
        </p:txBody>
      </p:sp>
      <p:sp>
        <p:nvSpPr>
          <p:cNvPr id="28" name="Text 26"/>
          <p:cNvSpPr/>
          <p:nvPr/>
        </p:nvSpPr>
        <p:spPr>
          <a:xfrm>
            <a:off x="5922094" y="4607421"/>
            <a:ext cx="3112368" cy="139303"/>
          </a:xfrm>
          <a:prstGeom prst="rect">
            <a:avLst/>
          </a:prstGeom>
          <a:noFill/>
          <a:ln/>
        </p:spPr>
        <p:txBody>
          <a:bodyPr wrap="none" lIns="0" tIns="0" rIns="0" bIns="0" rtlCol="0" anchor="t"/>
          <a:lstStyle/>
          <a:p>
            <a:pPr algn="l" indent="0" marL="0">
              <a:lnSpc>
                <a:spcPct val="103000"/>
              </a:lnSpc>
              <a:buNone/>
            </a:pPr>
            <a:r>
              <a:rPr lang="en-US" sz="850" dirty="0">
                <a:solidFill>
                  <a:srgbClr val="67534F"/>
                </a:solidFill>
                <a:latin typeface="Montserrat" pitchFamily="34" charset="0"/>
                <a:ea typeface="Montserrat" pitchFamily="34" charset="-122"/>
                <a:cs typeface="Montserrat" pitchFamily="34" charset="-120"/>
              </a:rPr>
              <a:t>Typically 1–3 years standard</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50912" y="281062"/>
            <a:ext cx="5585520" cy="362173"/>
          </a:xfrm>
          <a:prstGeom prst="rect">
            <a:avLst/>
          </a:prstGeom>
          <a:noFill/>
          <a:ln/>
        </p:spPr>
        <p:txBody>
          <a:bodyPr wrap="none" lIns="0" tIns="0" rIns="0" bIns="0" rtlCol="0" anchor="t"/>
          <a:lstStyle/>
          <a:p>
            <a:pPr algn="l" indent="0" marL="0">
              <a:lnSpc>
                <a:spcPct val="108000"/>
              </a:lnSpc>
              <a:buNone/>
            </a:pPr>
            <a:r>
              <a:rPr lang="en-US" sz="2150" dirty="0">
                <a:solidFill>
                  <a:srgbClr val="532418"/>
                </a:solidFill>
                <a:latin typeface="Marcellus" pitchFamily="34" charset="0"/>
                <a:ea typeface="Marcellus" pitchFamily="34" charset="-122"/>
                <a:cs typeface="Marcellus" pitchFamily="34" charset="-120"/>
              </a:rPr>
              <a:t>Technical Specifications: Matryxx</a:t>
            </a:r>
            <a:pPr algn="l" indent="0" marL="0">
              <a:lnSpc>
                <a:spcPct val="108000"/>
              </a:lnSpc>
              <a:buNone/>
            </a:pPr>
            <a:r>
              <a:rPr lang="en-US" sz="2150" dirty="0">
                <a:solidFill>
                  <a:srgbClr val="000000"/>
                </a:solidFill>
                <a:latin typeface="Marcellus" pitchFamily="34" charset="0"/>
                <a:ea typeface="Marcellus" pitchFamily="34" charset="-122"/>
                <a:cs typeface="Marcellus" pitchFamily="34" charset="-120"/>
              </a:rPr>
              <a:t>™</a:t>
            </a:r>
            <a:pPr algn="l" indent="0" marL="0">
              <a:lnSpc>
                <a:spcPct val="108000"/>
              </a:lnSpc>
              <a:buNone/>
            </a:pPr>
            <a:r>
              <a:rPr lang="en-US" sz="2150" dirty="0">
                <a:solidFill>
                  <a:srgbClr val="532418"/>
                </a:solidFill>
                <a:latin typeface="Marcellus" pitchFamily="34" charset="0"/>
                <a:ea typeface="Marcellus" pitchFamily="34" charset="-122"/>
                <a:cs typeface="Marcellus" pitchFamily="34" charset="-120"/>
              </a:rPr>
              <a:t> 100</a:t>
            </a:r>
            <a:endParaRPr lang="en-US" sz="2150" dirty="0"/>
          </a:p>
        </p:txBody>
      </p:sp>
      <p:sp>
        <p:nvSpPr>
          <p:cNvPr id="3" name="Text 1"/>
          <p:cNvSpPr/>
          <p:nvPr/>
        </p:nvSpPr>
        <p:spPr>
          <a:xfrm>
            <a:off x="750912" y="794593"/>
            <a:ext cx="7642101" cy="570235"/>
          </a:xfrm>
          <a:prstGeom prst="rect">
            <a:avLst/>
          </a:prstGeom>
          <a:noFill/>
          <a:ln/>
        </p:spPr>
        <p:txBody>
          <a:bodyPr wrap="square" lIns="0" tIns="0" rIns="0" bIns="0" rtlCol="0" anchor="t">
            <a:normAutofit/>
          </a:bodyPr>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The Matryxx</a:t>
            </a:r>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a:t>
            </a:r>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 100 is the flagship configuration in the Marziani Labs Planar Dynamic array lineup — a 100-driver array engineered to deliver full-frequency, high-SPL performance in the most demanding commercial, touring, and large-venue applications. Every specification reflects the core design philosophy of the Matryxx</a:t>
            </a:r>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a:t>
            </a:r>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 platform: achieve maximum acoustic output with minimum power consumption, minimum infrastructure footprint, and maximum phase coherence across the entire coverage area. Custom configurations are available for specialized applications; contact Marziani Labs for project-specific consultation and system design support.</a:t>
            </a:r>
            <a:endParaRPr lang="en-US" sz="750" dirty="0"/>
          </a:p>
        </p:txBody>
      </p:sp>
      <p:sp>
        <p:nvSpPr>
          <p:cNvPr id="4" name="Shape 2"/>
          <p:cNvSpPr/>
          <p:nvPr/>
        </p:nvSpPr>
        <p:spPr>
          <a:xfrm>
            <a:off x="750912" y="1449958"/>
            <a:ext cx="7642101" cy="2833315"/>
          </a:xfrm>
          <a:prstGeom prst="roundRect">
            <a:avLst>
              <a:gd name="adj" fmla="val 1437"/>
            </a:avLst>
          </a:prstGeom>
          <a:noFill/>
          <a:ln w="4763">
            <a:solidFill>
              <a:srgbClr val="000000">
                <a:alpha val="8000"/>
              </a:srgbClr>
            </a:solidFill>
            <a:prstDash val="solid"/>
          </a:ln>
        </p:spPr>
      </p:sp>
      <p:sp>
        <p:nvSpPr>
          <p:cNvPr id="5" name="Text 3"/>
          <p:cNvSpPr/>
          <p:nvPr/>
        </p:nvSpPr>
        <p:spPr>
          <a:xfrm>
            <a:off x="852636" y="1504876"/>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Model</a:t>
            </a:r>
            <a:endParaRPr lang="en-US" sz="750" dirty="0"/>
          </a:p>
        </p:txBody>
      </p:sp>
      <p:sp>
        <p:nvSpPr>
          <p:cNvPr id="6" name="Text 4"/>
          <p:cNvSpPr/>
          <p:nvPr/>
        </p:nvSpPr>
        <p:spPr>
          <a:xfrm>
            <a:off x="3142357" y="1504876"/>
            <a:ext cx="5606207" cy="116904"/>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Matryxx</a:t>
            </a:r>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a:t>
            </a:r>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 100</a:t>
            </a:r>
            <a:endParaRPr lang="en-US" sz="750" dirty="0"/>
          </a:p>
        </p:txBody>
      </p:sp>
      <p:sp>
        <p:nvSpPr>
          <p:cNvPr id="7" name="Text 5"/>
          <p:cNvSpPr/>
          <p:nvPr/>
        </p:nvSpPr>
        <p:spPr>
          <a:xfrm>
            <a:off x="852636" y="1726853"/>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Driver Configuration</a:t>
            </a:r>
            <a:endParaRPr lang="en-US" sz="750" dirty="0"/>
          </a:p>
        </p:txBody>
      </p:sp>
      <p:sp>
        <p:nvSpPr>
          <p:cNvPr id="8" name="Text 6"/>
          <p:cNvSpPr/>
          <p:nvPr/>
        </p:nvSpPr>
        <p:spPr>
          <a:xfrm>
            <a:off x="3142357" y="1726853"/>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100-driver Planar Dynamic Array</a:t>
            </a:r>
            <a:endParaRPr lang="en-US" sz="750" dirty="0"/>
          </a:p>
        </p:txBody>
      </p:sp>
      <p:sp>
        <p:nvSpPr>
          <p:cNvPr id="9" name="Text 7"/>
          <p:cNvSpPr/>
          <p:nvPr/>
        </p:nvSpPr>
        <p:spPr>
          <a:xfrm>
            <a:off x="852636" y="1944067"/>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Frequency Range</a:t>
            </a:r>
            <a:endParaRPr lang="en-US" sz="750" dirty="0"/>
          </a:p>
        </p:txBody>
      </p:sp>
      <p:sp>
        <p:nvSpPr>
          <p:cNvPr id="10" name="Text 8"/>
          <p:cNvSpPr/>
          <p:nvPr/>
        </p:nvSpPr>
        <p:spPr>
          <a:xfrm>
            <a:off x="3142357" y="1944067"/>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40 Hz – 20 kHz</a:t>
            </a:r>
            <a:endParaRPr lang="en-US" sz="750" dirty="0"/>
          </a:p>
        </p:txBody>
      </p:sp>
      <p:sp>
        <p:nvSpPr>
          <p:cNvPr id="11" name="Text 9"/>
          <p:cNvSpPr/>
          <p:nvPr/>
        </p:nvSpPr>
        <p:spPr>
          <a:xfrm>
            <a:off x="852636" y="2161282"/>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Maximum SPL (Peak)</a:t>
            </a:r>
            <a:endParaRPr lang="en-US" sz="750" dirty="0"/>
          </a:p>
        </p:txBody>
      </p:sp>
      <p:sp>
        <p:nvSpPr>
          <p:cNvPr id="12" name="Text 10"/>
          <p:cNvSpPr/>
          <p:nvPr/>
        </p:nvSpPr>
        <p:spPr>
          <a:xfrm>
            <a:off x="3142357" y="2161282"/>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100+ dB</a:t>
            </a:r>
            <a:endParaRPr lang="en-US" sz="750" dirty="0"/>
          </a:p>
        </p:txBody>
      </p:sp>
      <p:sp>
        <p:nvSpPr>
          <p:cNvPr id="13" name="Text 11"/>
          <p:cNvSpPr/>
          <p:nvPr/>
        </p:nvSpPr>
        <p:spPr>
          <a:xfrm>
            <a:off x="852636" y="2378497"/>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Sensitivity</a:t>
            </a:r>
            <a:endParaRPr lang="en-US" sz="750" dirty="0"/>
          </a:p>
        </p:txBody>
      </p:sp>
      <p:sp>
        <p:nvSpPr>
          <p:cNvPr id="14" name="Text 12"/>
          <p:cNvSpPr/>
          <p:nvPr/>
        </p:nvSpPr>
        <p:spPr>
          <a:xfrm>
            <a:off x="3142357" y="2378497"/>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~102 dB @ 1W/1m</a:t>
            </a:r>
            <a:endParaRPr lang="en-US" sz="750" dirty="0"/>
          </a:p>
        </p:txBody>
      </p:sp>
      <p:sp>
        <p:nvSpPr>
          <p:cNvPr id="15" name="Text 13"/>
          <p:cNvSpPr/>
          <p:nvPr/>
        </p:nvSpPr>
        <p:spPr>
          <a:xfrm>
            <a:off x="852636" y="2595711"/>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Acoustic Power Draw</a:t>
            </a:r>
            <a:endParaRPr lang="en-US" sz="750" dirty="0"/>
          </a:p>
        </p:txBody>
      </p:sp>
      <p:sp>
        <p:nvSpPr>
          <p:cNvPr id="16" name="Text 14"/>
          <p:cNvSpPr/>
          <p:nvPr/>
        </p:nvSpPr>
        <p:spPr>
          <a:xfrm>
            <a:off x="3142357" y="2595711"/>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&lt;1W acoustic</a:t>
            </a:r>
            <a:endParaRPr lang="en-US" sz="750" dirty="0"/>
          </a:p>
        </p:txBody>
      </p:sp>
      <p:sp>
        <p:nvSpPr>
          <p:cNvPr id="17" name="Text 15"/>
          <p:cNvSpPr/>
          <p:nvPr/>
        </p:nvSpPr>
        <p:spPr>
          <a:xfrm>
            <a:off x="852636" y="2812926"/>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Total System Power Draw</a:t>
            </a:r>
            <a:endParaRPr lang="en-US" sz="750" dirty="0"/>
          </a:p>
        </p:txBody>
      </p:sp>
      <p:sp>
        <p:nvSpPr>
          <p:cNvPr id="18" name="Text 16"/>
          <p:cNvSpPr/>
          <p:nvPr/>
        </p:nvSpPr>
        <p:spPr>
          <a:xfrm>
            <a:off x="3142357" y="2812926"/>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~0.2 kW (includes electronics and onboard processing)</a:t>
            </a:r>
            <a:endParaRPr lang="en-US" sz="750" dirty="0"/>
          </a:p>
        </p:txBody>
      </p:sp>
      <p:sp>
        <p:nvSpPr>
          <p:cNvPr id="19" name="Text 17"/>
          <p:cNvSpPr/>
          <p:nvPr/>
        </p:nvSpPr>
        <p:spPr>
          <a:xfrm>
            <a:off x="852636" y="3030141"/>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Power Requirement</a:t>
            </a:r>
            <a:endParaRPr lang="en-US" sz="750" dirty="0"/>
          </a:p>
        </p:txBody>
      </p:sp>
      <p:sp>
        <p:nvSpPr>
          <p:cNvPr id="20" name="Text 18"/>
          <p:cNvSpPr/>
          <p:nvPr/>
        </p:nvSpPr>
        <p:spPr>
          <a:xfrm>
            <a:off x="3142357" y="3030141"/>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Standard 110V wall outlet</a:t>
            </a:r>
            <a:endParaRPr lang="en-US" sz="750" dirty="0"/>
          </a:p>
        </p:txBody>
      </p:sp>
      <p:sp>
        <p:nvSpPr>
          <p:cNvPr id="21" name="Text 19"/>
          <p:cNvSpPr/>
          <p:nvPr/>
        </p:nvSpPr>
        <p:spPr>
          <a:xfrm>
            <a:off x="852636" y="3247355"/>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Wave Type</a:t>
            </a:r>
            <a:endParaRPr lang="en-US" sz="750" dirty="0"/>
          </a:p>
        </p:txBody>
      </p:sp>
      <p:sp>
        <p:nvSpPr>
          <p:cNvPr id="22" name="Text 20"/>
          <p:cNvSpPr/>
          <p:nvPr/>
        </p:nvSpPr>
        <p:spPr>
          <a:xfrm>
            <a:off x="3142357" y="3247355"/>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Cylindrical (Plane-Source)</a:t>
            </a:r>
            <a:endParaRPr lang="en-US" sz="750" dirty="0"/>
          </a:p>
        </p:txBody>
      </p:sp>
      <p:sp>
        <p:nvSpPr>
          <p:cNvPr id="23" name="Text 21"/>
          <p:cNvSpPr/>
          <p:nvPr/>
        </p:nvSpPr>
        <p:spPr>
          <a:xfrm>
            <a:off x="852636" y="3464570"/>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Effective Throw Distance</a:t>
            </a:r>
            <a:endParaRPr lang="en-US" sz="750" dirty="0"/>
          </a:p>
        </p:txBody>
      </p:sp>
      <p:sp>
        <p:nvSpPr>
          <p:cNvPr id="24" name="Text 22"/>
          <p:cNvSpPr/>
          <p:nvPr/>
        </p:nvSpPr>
        <p:spPr>
          <a:xfrm>
            <a:off x="3142357" y="3464570"/>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1,000+ feet with minimal SPL loss</a:t>
            </a:r>
            <a:endParaRPr lang="en-US" sz="750" dirty="0"/>
          </a:p>
        </p:txBody>
      </p:sp>
      <p:sp>
        <p:nvSpPr>
          <p:cNvPr id="25" name="Text 23"/>
          <p:cNvSpPr/>
          <p:nvPr/>
        </p:nvSpPr>
        <p:spPr>
          <a:xfrm>
            <a:off x="852636" y="3681785"/>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Driver Membrane Thickness</a:t>
            </a:r>
            <a:endParaRPr lang="en-US" sz="750" dirty="0"/>
          </a:p>
        </p:txBody>
      </p:sp>
      <p:sp>
        <p:nvSpPr>
          <p:cNvPr id="26" name="Text 24"/>
          <p:cNvSpPr/>
          <p:nvPr/>
        </p:nvSpPr>
        <p:spPr>
          <a:xfrm>
            <a:off x="3142357" y="3681785"/>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2–4 µm ultra-low mass Planar Dynamic</a:t>
            </a:r>
            <a:endParaRPr lang="en-US" sz="750" dirty="0"/>
          </a:p>
        </p:txBody>
      </p:sp>
      <p:sp>
        <p:nvSpPr>
          <p:cNvPr id="27" name="Text 25"/>
          <p:cNvSpPr/>
          <p:nvPr/>
        </p:nvSpPr>
        <p:spPr>
          <a:xfrm>
            <a:off x="852636" y="3898999"/>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Warranty</a:t>
            </a:r>
            <a:endParaRPr lang="en-US" sz="750" dirty="0"/>
          </a:p>
        </p:txBody>
      </p:sp>
      <p:sp>
        <p:nvSpPr>
          <p:cNvPr id="28" name="Text 26"/>
          <p:cNvSpPr/>
          <p:nvPr/>
        </p:nvSpPr>
        <p:spPr>
          <a:xfrm>
            <a:off x="3142357" y="3898999"/>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10 years (industry-leading)</a:t>
            </a:r>
            <a:endParaRPr lang="en-US" sz="750" dirty="0"/>
          </a:p>
        </p:txBody>
      </p:sp>
      <p:sp>
        <p:nvSpPr>
          <p:cNvPr id="29" name="Text 27"/>
          <p:cNvSpPr/>
          <p:nvPr/>
        </p:nvSpPr>
        <p:spPr>
          <a:xfrm>
            <a:off x="852636" y="4116214"/>
            <a:ext cx="2553146" cy="112142"/>
          </a:xfrm>
          <a:prstGeom prst="rect">
            <a:avLst/>
          </a:prstGeom>
          <a:noFill/>
          <a:ln/>
        </p:spPr>
        <p:txBody>
          <a:bodyPr wrap="none" lIns="0" tIns="0" rIns="0" bIns="0" rtlCol="0" anchor="t"/>
          <a:lstStyle/>
          <a:p>
            <a:pPr algn="l" indent="0" marL="0">
              <a:lnSpc>
                <a:spcPct val="96000"/>
              </a:lnSpc>
              <a:buNone/>
            </a:pPr>
            <a:r>
              <a:rPr lang="en-US" sz="750" b="1" dirty="0">
                <a:solidFill>
                  <a:srgbClr val="67534F"/>
                </a:solidFill>
                <a:latin typeface="Montserrat" pitchFamily="34" charset="0"/>
                <a:ea typeface="Montserrat" pitchFamily="34" charset="-122"/>
                <a:cs typeface="Montserrat" pitchFamily="34" charset="-120"/>
              </a:rPr>
              <a:t>Pricing</a:t>
            </a:r>
            <a:endParaRPr lang="en-US" sz="750" dirty="0"/>
          </a:p>
        </p:txBody>
      </p:sp>
      <p:sp>
        <p:nvSpPr>
          <p:cNvPr id="30" name="Text 28"/>
          <p:cNvSpPr/>
          <p:nvPr/>
        </p:nvSpPr>
        <p:spPr>
          <a:xfrm>
            <a:off x="3142357" y="4116214"/>
            <a:ext cx="5606207" cy="112142"/>
          </a:xfrm>
          <a:prstGeom prst="rect">
            <a:avLst/>
          </a:prstGeom>
          <a:noFill/>
          <a:ln/>
        </p:spPr>
        <p:txBody>
          <a:bodyPr wrap="none" lIns="0" tIns="0" rIns="0" bIns="0" rtlCol="0" anchor="t"/>
          <a:lstStyle/>
          <a:p>
            <a:pPr algn="l" indent="0" marL="0">
              <a:lnSpc>
                <a:spcPct val="96000"/>
              </a:lnSpc>
              <a:buNone/>
            </a:pPr>
            <a:r>
              <a:rPr lang="en-US" sz="750" dirty="0">
                <a:solidFill>
                  <a:srgbClr val="67534F"/>
                </a:solidFill>
                <a:latin typeface="Montserrat" pitchFamily="34" charset="0"/>
                <a:ea typeface="Montserrat" pitchFamily="34" charset="-122"/>
                <a:cs typeface="Montserrat" pitchFamily="34" charset="-120"/>
              </a:rPr>
              <a:t>Custom — contact Marziani Labs for project-specific quote</a:t>
            </a:r>
            <a:endParaRPr lang="en-US" sz="750" dirty="0"/>
          </a:p>
        </p:txBody>
      </p:sp>
      <p:sp>
        <p:nvSpPr>
          <p:cNvPr id="31" name="Shape 29"/>
          <p:cNvSpPr/>
          <p:nvPr/>
        </p:nvSpPr>
        <p:spPr>
          <a:xfrm>
            <a:off x="750912" y="4368403"/>
            <a:ext cx="7642101" cy="408831"/>
          </a:xfrm>
          <a:prstGeom prst="roundRect">
            <a:avLst>
              <a:gd name="adj" fmla="val 9956"/>
            </a:avLst>
          </a:prstGeom>
          <a:solidFill>
            <a:srgbClr val="B6D6FC"/>
          </a:solidFill>
          <a:ln/>
        </p:spPr>
      </p:sp>
      <p:pic>
        <p:nvPicPr>
          <p:cNvPr id="32" name="Image 0" descr="preencoded.png">    </p:cNvPr>
          <p:cNvPicPr>
            <a:picLocks noChangeAspect="1"/>
          </p:cNvPicPr>
          <p:nvPr/>
        </p:nvPicPr>
        <p:blipFill>
          <a:blip r:embed="rId1"/>
          <a:stretch>
            <a:fillRect/>
          </a:stretch>
        </p:blipFill>
        <p:spPr>
          <a:xfrm>
            <a:off x="847799" y="4489475"/>
            <a:ext cx="121072" cy="96887"/>
          </a:xfrm>
          <a:prstGeom prst="rect">
            <a:avLst/>
          </a:prstGeom>
        </p:spPr>
      </p:pic>
      <p:sp>
        <p:nvSpPr>
          <p:cNvPr id="33" name="Text 30"/>
          <p:cNvSpPr/>
          <p:nvPr/>
        </p:nvSpPr>
        <p:spPr>
          <a:xfrm>
            <a:off x="1065758" y="4460677"/>
            <a:ext cx="7230368" cy="224284"/>
          </a:xfrm>
          <a:prstGeom prst="rect">
            <a:avLst/>
          </a:prstGeom>
          <a:noFill/>
          <a:ln/>
        </p:spPr>
        <p:txBody>
          <a:bodyPr wrap="square" lIns="0" tIns="0" rIns="0" bIns="0" rtlCol="0" anchor="t">
            <a:normAutofit/>
          </a:bodyPr>
          <a:lstStyle/>
          <a:p>
            <a:pPr algn="l" indent="0" marL="0">
              <a:lnSpc>
                <a:spcPct val="96000"/>
              </a:lnSpc>
              <a:buNone/>
            </a:pPr>
            <a:r>
              <a:rPr lang="en-US" sz="750" dirty="0">
                <a:solidFill>
                  <a:srgbClr val="000000"/>
                </a:solidFill>
                <a:latin typeface="Montserrat" pitchFamily="34" charset="0"/>
                <a:ea typeface="Montserrat" pitchFamily="34" charset="-122"/>
                <a:cs typeface="Montserrat" pitchFamily="34" charset="-120"/>
              </a:rPr>
              <a:t>Custom configurations are available for specialized installations, touring packages, and large-venue deployments. Contact Marziani Labs for system design consultation and project-specific pricing.</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72901" y="370731"/>
            <a:ext cx="7034659" cy="441871"/>
          </a:xfrm>
          <a:prstGeom prst="rect">
            <a:avLst/>
          </a:prstGeom>
          <a:noFill/>
          <a:ln/>
        </p:spPr>
        <p:txBody>
          <a:bodyPr wrap="none" lIns="0" tIns="0" rIns="0" bIns="0" rtlCol="0" anchor="t"/>
          <a:lstStyle/>
          <a:p>
            <a:pPr algn="l" indent="0" marL="0">
              <a:lnSpc>
                <a:spcPct val="108000"/>
              </a:lnSpc>
              <a:buNone/>
            </a:pPr>
            <a:r>
              <a:rPr lang="en-US" sz="2650" dirty="0">
                <a:solidFill>
                  <a:srgbClr val="532418"/>
                </a:solidFill>
                <a:latin typeface="Marcellus" pitchFamily="34" charset="0"/>
                <a:ea typeface="Marcellus" pitchFamily="34" charset="-122"/>
                <a:cs typeface="Marcellus" pitchFamily="34" charset="-120"/>
              </a:rPr>
              <a:t>Engineered for Those Who Demand Better</a:t>
            </a:r>
            <a:endParaRPr lang="en-US" sz="2650" dirty="0"/>
          </a:p>
        </p:txBody>
      </p:sp>
      <p:sp>
        <p:nvSpPr>
          <p:cNvPr id="3" name="Text 1"/>
          <p:cNvSpPr/>
          <p:nvPr/>
        </p:nvSpPr>
        <p:spPr>
          <a:xfrm>
            <a:off x="472901" y="1037927"/>
            <a:ext cx="8198197" cy="117737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Marziani Labs</a:t>
            </a:r>
            <a:pPr algn="l" indent="0" marL="0">
              <a:lnSpc>
                <a:spcPct val="106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 Planar Dynamic Matryxx</a:t>
            </a:r>
            <a:pPr algn="l" indent="0" marL="0">
              <a:lnSpc>
                <a:spcPct val="106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 arrays are built for the specifiers, production managers, venue owners, and integrators who refuse to accept the compromises that traditional commercial audio has always required. Longer throw, perfect clarity, ultra-low power consumption, and a minimalist future-forward aesthetic — these are the standards the Matryxx</a:t>
            </a:r>
            <a:pPr algn="l" indent="0" marL="0">
              <a:lnSpc>
                <a:spcPct val="106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6000"/>
              </a:lnSpc>
              <a:spcAft>
                <a:spcPts val="950"/>
              </a:spcAft>
              <a:buNone/>
            </a:pPr>
            <a:r>
              <a:rPr lang="en-US" sz="900" dirty="0">
                <a:solidFill>
                  <a:srgbClr val="67534F"/>
                </a:solidFill>
                <a:latin typeface="Montserrat" pitchFamily="34" charset="0"/>
                <a:ea typeface="Montserrat" pitchFamily="34" charset="-122"/>
                <a:cs typeface="Montserrat" pitchFamily="34" charset="-120"/>
              </a:rPr>
              <a:t> platform was designed to meet without exception, at every seat, every night, in every venue.</a:t>
            </a:r>
            <a:endParaRPr lang="en-US" sz="900" dirty="0"/>
          </a:p>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No more tangled cable runs. No more generator rentals or diesel logistics. No more acoustic compromises from overlapping point sources fighting each other across the room. No more over-engineered power infrastructure consuming budget that should be invested in the experience itself. Just world-class, phase-coherent sound — from a single wall outlet — in any space on earth.</a:t>
            </a:r>
            <a:endParaRPr lang="en-US" sz="900" dirty="0"/>
          </a:p>
        </p:txBody>
      </p:sp>
      <p:sp>
        <p:nvSpPr>
          <p:cNvPr id="4" name="Shape 2"/>
          <p:cNvSpPr/>
          <p:nvPr/>
        </p:nvSpPr>
        <p:spPr>
          <a:xfrm>
            <a:off x="472901" y="2342034"/>
            <a:ext cx="8198197" cy="1978819"/>
          </a:xfrm>
          <a:prstGeom prst="roundRect">
            <a:avLst>
              <a:gd name="adj" fmla="val 2509"/>
            </a:avLst>
          </a:prstGeom>
          <a:solidFill>
            <a:srgbClr val="FFFFF4"/>
          </a:solidFill>
          <a:ln w="14288">
            <a:solidFill>
              <a:srgbClr val="FFE0CC"/>
            </a:solidFill>
            <a:prstDash val="solid"/>
          </a:ln>
        </p:spPr>
      </p:sp>
      <p:sp>
        <p:nvSpPr>
          <p:cNvPr id="5" name="Shape 3"/>
          <p:cNvSpPr/>
          <p:nvPr/>
        </p:nvSpPr>
        <p:spPr>
          <a:xfrm>
            <a:off x="487189" y="2356321"/>
            <a:ext cx="4084811" cy="975122"/>
          </a:xfrm>
          <a:prstGeom prst="roundRect">
            <a:avLst>
              <a:gd name="adj" fmla="val 5092"/>
            </a:avLst>
          </a:prstGeom>
          <a:solidFill>
            <a:srgbClr val="FFFFF4"/>
          </a:solidFill>
          <a:ln/>
        </p:spPr>
      </p:sp>
      <p:sp>
        <p:nvSpPr>
          <p:cNvPr id="6" name="Text 4"/>
          <p:cNvSpPr/>
          <p:nvPr/>
        </p:nvSpPr>
        <p:spPr>
          <a:xfrm>
            <a:off x="605358" y="2474491"/>
            <a:ext cx="2346871"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Large Commercial Installations</a:t>
            </a:r>
            <a:endParaRPr lang="en-US" sz="1300" dirty="0"/>
          </a:p>
        </p:txBody>
      </p:sp>
      <p:sp>
        <p:nvSpPr>
          <p:cNvPr id="7" name="Text 5"/>
          <p:cNvSpPr/>
          <p:nvPr/>
        </p:nvSpPr>
        <p:spPr>
          <a:xfrm>
            <a:off x="605358" y="2762994"/>
            <a:ext cx="3848472" cy="45027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Arenas, convention centers, houses of worship, and multipurpose venues demanding consistent, powerful sound over massive footprints.</a:t>
            </a:r>
            <a:endParaRPr lang="en-US" sz="900" dirty="0"/>
          </a:p>
        </p:txBody>
      </p:sp>
      <p:sp>
        <p:nvSpPr>
          <p:cNvPr id="8" name="Shape 6"/>
          <p:cNvSpPr/>
          <p:nvPr/>
        </p:nvSpPr>
        <p:spPr>
          <a:xfrm>
            <a:off x="4572000" y="2356321"/>
            <a:ext cx="4084811" cy="975122"/>
          </a:xfrm>
          <a:prstGeom prst="rect">
            <a:avLst/>
          </a:prstGeom>
          <a:solidFill>
            <a:srgbClr val="FFFFF4"/>
          </a:solidFill>
          <a:ln/>
        </p:spPr>
      </p:sp>
      <p:sp>
        <p:nvSpPr>
          <p:cNvPr id="9" name="Shape 7"/>
          <p:cNvSpPr/>
          <p:nvPr/>
        </p:nvSpPr>
        <p:spPr>
          <a:xfrm>
            <a:off x="4572000" y="2356321"/>
            <a:ext cx="14288" cy="975122"/>
          </a:xfrm>
          <a:prstGeom prst="roundRect">
            <a:avLst>
              <a:gd name="adj" fmla="val 347546"/>
            </a:avLst>
          </a:prstGeom>
          <a:solidFill>
            <a:srgbClr val="FFE0CC"/>
          </a:solidFill>
          <a:ln/>
        </p:spPr>
      </p:sp>
      <p:sp>
        <p:nvSpPr>
          <p:cNvPr id="10" name="Text 8"/>
          <p:cNvSpPr/>
          <p:nvPr/>
        </p:nvSpPr>
        <p:spPr>
          <a:xfrm>
            <a:off x="4690170" y="2474491"/>
            <a:ext cx="1699543"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Touring Productions</a:t>
            </a:r>
            <a:endParaRPr lang="en-US" sz="1300" dirty="0"/>
          </a:p>
        </p:txBody>
      </p:sp>
      <p:sp>
        <p:nvSpPr>
          <p:cNvPr id="11" name="Text 9"/>
          <p:cNvSpPr/>
          <p:nvPr/>
        </p:nvSpPr>
        <p:spPr>
          <a:xfrm>
            <a:off x="4690170" y="2762994"/>
            <a:ext cx="3848472" cy="45027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Concert tours, festival stages, and live events where operational efficiency, fast deployment, and zero-generator operation change the economics of the entire run.</a:t>
            </a:r>
            <a:endParaRPr lang="en-US" sz="900" dirty="0"/>
          </a:p>
        </p:txBody>
      </p:sp>
      <p:sp>
        <p:nvSpPr>
          <p:cNvPr id="12" name="Shape 10"/>
          <p:cNvSpPr/>
          <p:nvPr/>
        </p:nvSpPr>
        <p:spPr>
          <a:xfrm>
            <a:off x="487189" y="3331443"/>
            <a:ext cx="4084811" cy="975122"/>
          </a:xfrm>
          <a:prstGeom prst="rect">
            <a:avLst/>
          </a:prstGeom>
          <a:solidFill>
            <a:srgbClr val="FFFFF4"/>
          </a:solidFill>
          <a:ln/>
        </p:spPr>
      </p:sp>
      <p:sp>
        <p:nvSpPr>
          <p:cNvPr id="13" name="Shape 11"/>
          <p:cNvSpPr/>
          <p:nvPr/>
        </p:nvSpPr>
        <p:spPr>
          <a:xfrm>
            <a:off x="487189" y="3331443"/>
            <a:ext cx="4084811" cy="14288"/>
          </a:xfrm>
          <a:prstGeom prst="roundRect">
            <a:avLst>
              <a:gd name="adj" fmla="val 347546"/>
            </a:avLst>
          </a:prstGeom>
          <a:solidFill>
            <a:srgbClr val="FFE0CC"/>
          </a:solidFill>
          <a:ln/>
        </p:spPr>
      </p:sp>
      <p:sp>
        <p:nvSpPr>
          <p:cNvPr id="14" name="Text 12"/>
          <p:cNvSpPr/>
          <p:nvPr/>
        </p:nvSpPr>
        <p:spPr>
          <a:xfrm>
            <a:off x="605358" y="3449613"/>
            <a:ext cx="2528590"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Outdoor &amp; Festival Environments</a:t>
            </a:r>
            <a:endParaRPr lang="en-US" sz="1300" dirty="0"/>
          </a:p>
        </p:txBody>
      </p:sp>
      <p:sp>
        <p:nvSpPr>
          <p:cNvPr id="15" name="Text 13"/>
          <p:cNvSpPr/>
          <p:nvPr/>
        </p:nvSpPr>
        <p:spPr>
          <a:xfrm>
            <a:off x="605358" y="3738116"/>
            <a:ext cx="3848472" cy="45027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Sites without heavy grid infrastructure. Marziani runs on what's available — including portable battery stations — without compromise to output or coverage.</a:t>
            </a:r>
            <a:endParaRPr lang="en-US" sz="900" dirty="0"/>
          </a:p>
        </p:txBody>
      </p:sp>
      <p:sp>
        <p:nvSpPr>
          <p:cNvPr id="16" name="Shape 14"/>
          <p:cNvSpPr/>
          <p:nvPr/>
        </p:nvSpPr>
        <p:spPr>
          <a:xfrm>
            <a:off x="4572000" y="3331443"/>
            <a:ext cx="4084811" cy="975122"/>
          </a:xfrm>
          <a:prstGeom prst="rect">
            <a:avLst/>
          </a:prstGeom>
          <a:solidFill>
            <a:srgbClr val="FFFFF4"/>
          </a:solidFill>
          <a:ln/>
        </p:spPr>
      </p:sp>
      <p:sp>
        <p:nvSpPr>
          <p:cNvPr id="17" name="Shape 15"/>
          <p:cNvSpPr/>
          <p:nvPr/>
        </p:nvSpPr>
        <p:spPr>
          <a:xfrm>
            <a:off x="4572000" y="3331443"/>
            <a:ext cx="14288" cy="975122"/>
          </a:xfrm>
          <a:prstGeom prst="roundRect">
            <a:avLst>
              <a:gd name="adj" fmla="val 347546"/>
            </a:avLst>
          </a:prstGeom>
          <a:solidFill>
            <a:srgbClr val="FFE0CC"/>
          </a:solidFill>
          <a:ln/>
        </p:spPr>
      </p:sp>
      <p:sp>
        <p:nvSpPr>
          <p:cNvPr id="18" name="Shape 16"/>
          <p:cNvSpPr/>
          <p:nvPr/>
        </p:nvSpPr>
        <p:spPr>
          <a:xfrm>
            <a:off x="4572000" y="3331443"/>
            <a:ext cx="4084811" cy="14288"/>
          </a:xfrm>
          <a:prstGeom prst="roundRect">
            <a:avLst>
              <a:gd name="adj" fmla="val 347546"/>
            </a:avLst>
          </a:prstGeom>
          <a:solidFill>
            <a:srgbClr val="FFE0CC"/>
          </a:solidFill>
          <a:ln/>
        </p:spPr>
      </p:sp>
      <p:sp>
        <p:nvSpPr>
          <p:cNvPr id="19" name="Text 17"/>
          <p:cNvSpPr/>
          <p:nvPr/>
        </p:nvSpPr>
        <p:spPr>
          <a:xfrm>
            <a:off x="4690170" y="3449613"/>
            <a:ext cx="1966764" cy="220935"/>
          </a:xfrm>
          <a:prstGeom prst="rect">
            <a:avLst/>
          </a:prstGeom>
          <a:noFill/>
          <a:ln/>
        </p:spPr>
        <p:txBody>
          <a:bodyPr wrap="none" lIns="0" tIns="0" rIns="0" bIns="0" rtlCol="0" anchor="t"/>
          <a:lstStyle/>
          <a:p>
            <a:pPr algn="l" indent="0" marL="0">
              <a:lnSpc>
                <a:spcPct val="108000"/>
              </a:lnSpc>
              <a:buNone/>
            </a:pPr>
            <a:r>
              <a:rPr lang="en-US" sz="1300" dirty="0">
                <a:solidFill>
                  <a:srgbClr val="67534F"/>
                </a:solidFill>
                <a:latin typeface="Marcellus" pitchFamily="34" charset="0"/>
                <a:ea typeface="Marcellus" pitchFamily="34" charset="-122"/>
                <a:cs typeface="Marcellus" pitchFamily="34" charset="-120"/>
              </a:rPr>
              <a:t>Architectural Integrations</a:t>
            </a:r>
            <a:endParaRPr lang="en-US" sz="1300" dirty="0"/>
          </a:p>
        </p:txBody>
      </p:sp>
      <p:sp>
        <p:nvSpPr>
          <p:cNvPr id="20" name="Text 18"/>
          <p:cNvSpPr/>
          <p:nvPr/>
        </p:nvSpPr>
        <p:spPr>
          <a:xfrm>
            <a:off x="4690170" y="3738116"/>
            <a:ext cx="3848472" cy="450279"/>
          </a:xfrm>
          <a:prstGeom prst="rect">
            <a:avLst/>
          </a:prstGeom>
          <a:noFill/>
          <a:ln/>
        </p:spPr>
        <p:txBody>
          <a:bodyPr wrap="square" lIns="0" tIns="0" rIns="0" bIns="0" rtlCol="0" anchor="t">
            <a:normAutofit/>
          </a:bodyPr>
          <a:lstStyle/>
          <a:p>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Venues where aesthetics matter as much as acoustics. Matryxx</a:t>
            </a:r>
            <a:pPr algn="l" indent="0" marL="0">
              <a:lnSpc>
                <a:spcPct val="106000"/>
              </a:lnSpc>
              <a:buNone/>
            </a:pPr>
            <a:r>
              <a:rPr lang="en-US" sz="900" dirty="0">
                <a:solidFill>
                  <a:srgbClr val="000000"/>
                </a:solidFill>
                <a:latin typeface="Montserrat" pitchFamily="34" charset="0"/>
                <a:ea typeface="Montserrat" pitchFamily="34" charset="-122"/>
                <a:cs typeface="Montserrat" pitchFamily="34" charset="-120"/>
              </a:rPr>
              <a:t>™</a:t>
            </a:r>
            <a:pPr algn="l" indent="0" marL="0">
              <a:lnSpc>
                <a:spcPct val="106000"/>
              </a:lnSpc>
              <a:buNone/>
            </a:pPr>
            <a:r>
              <a:rPr lang="en-US" sz="900" dirty="0">
                <a:solidFill>
                  <a:srgbClr val="67534F"/>
                </a:solidFill>
                <a:latin typeface="Montserrat" pitchFamily="34" charset="0"/>
                <a:ea typeface="Montserrat" pitchFamily="34" charset="-122"/>
                <a:cs typeface="Montserrat" pitchFamily="34" charset="-120"/>
              </a:rPr>
              <a:t> arrays are designed to complement modern architecture, not contradict it.</a:t>
            </a:r>
            <a:endParaRPr lang="en-US" sz="900" dirty="0"/>
          </a:p>
        </p:txBody>
      </p:sp>
      <p:pic>
        <p:nvPicPr>
          <p:cNvPr id="21" name="Image 0" descr="preencoded.png">
            <a:hlinkClick r:id="rId2" tooltip=""/>
          </p:cNvPr>
          <p:cNvPicPr>
            <a:picLocks noChangeAspect="1"/>
          </p:cNvPicPr>
          <p:nvPr/>
        </p:nvPicPr>
        <p:blipFill>
          <a:blip r:embed="rId1"/>
          <a:stretch>
            <a:fillRect/>
          </a:stretch>
        </p:blipFill>
        <p:spPr>
          <a:xfrm>
            <a:off x="472901" y="4447580"/>
            <a:ext cx="1583159" cy="325115"/>
          </a:xfrm>
          <a:prstGeom prst="rect">
            <a:avLst/>
          </a:prstGeom>
        </p:spPr>
      </p:pic>
      <p:pic>
        <p:nvPicPr>
          <p:cNvPr id="22" name="Image 1" descr="preencoded.png">
            <a:hlinkClick r:id="rId4" tooltip=""/>
          </p:cNvPr>
          <p:cNvPicPr>
            <a:picLocks noChangeAspect="1"/>
          </p:cNvPicPr>
          <p:nvPr/>
        </p:nvPicPr>
        <p:blipFill>
          <a:blip r:embed="rId3"/>
          <a:stretch>
            <a:fillRect/>
          </a:stretch>
        </p:blipFill>
        <p:spPr>
          <a:xfrm>
            <a:off x="2115145" y="4447580"/>
            <a:ext cx="1830735" cy="32511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2026-06-08T21:30:46Z</dcterms:created>
  <dcterms:modified xsi:type="dcterms:W3CDTF">2026-06-08T21:30:46Z</dcterms:modified>
</cp:coreProperties>
</file>